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13" r:id="rId3"/>
    <p:sldMasterId id="2147483738" r:id="rId4"/>
  </p:sldMasterIdLst>
  <p:notesMasterIdLst>
    <p:notesMasterId r:id="rId42"/>
  </p:notesMasterIdLst>
  <p:sldIdLst>
    <p:sldId id="315" r:id="rId5"/>
    <p:sldId id="316" r:id="rId6"/>
    <p:sldId id="258" r:id="rId7"/>
    <p:sldId id="320" r:id="rId8"/>
    <p:sldId id="397" r:id="rId9"/>
    <p:sldId id="348" r:id="rId10"/>
    <p:sldId id="347" r:id="rId11"/>
    <p:sldId id="346" r:id="rId12"/>
    <p:sldId id="321" r:id="rId13"/>
    <p:sldId id="324" r:id="rId14"/>
    <p:sldId id="326" r:id="rId15"/>
    <p:sldId id="329" r:id="rId16"/>
    <p:sldId id="349" r:id="rId17"/>
    <p:sldId id="333" r:id="rId18"/>
    <p:sldId id="307" r:id="rId19"/>
    <p:sldId id="265" r:id="rId20"/>
    <p:sldId id="330" r:id="rId21"/>
    <p:sldId id="291" r:id="rId22"/>
    <p:sldId id="351" r:id="rId23"/>
    <p:sldId id="317" r:id="rId24"/>
    <p:sldId id="353" r:id="rId25"/>
    <p:sldId id="354" r:id="rId26"/>
    <p:sldId id="331" r:id="rId27"/>
    <p:sldId id="313" r:id="rId28"/>
    <p:sldId id="289" r:id="rId29"/>
    <p:sldId id="399" r:id="rId30"/>
    <p:sldId id="332" r:id="rId31"/>
    <p:sldId id="318" r:id="rId32"/>
    <p:sldId id="355" r:id="rId33"/>
    <p:sldId id="356" r:id="rId34"/>
    <p:sldId id="358" r:id="rId35"/>
    <p:sldId id="361" r:id="rId36"/>
    <p:sldId id="336" r:id="rId37"/>
    <p:sldId id="339" r:id="rId38"/>
    <p:sldId id="338" r:id="rId39"/>
    <p:sldId id="398" r:id="rId40"/>
    <p:sldId id="303"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1391E3C-9423-4AB4-82E3-F7BEB1BCF39D}">
          <p14:sldIdLst>
            <p14:sldId id="315"/>
            <p14:sldId id="316"/>
            <p14:sldId id="258"/>
            <p14:sldId id="320"/>
            <p14:sldId id="397"/>
            <p14:sldId id="348"/>
            <p14:sldId id="347"/>
            <p14:sldId id="346"/>
            <p14:sldId id="321"/>
            <p14:sldId id="324"/>
            <p14:sldId id="326"/>
            <p14:sldId id="329"/>
            <p14:sldId id="349"/>
            <p14:sldId id="333"/>
            <p14:sldId id="307"/>
            <p14:sldId id="265"/>
            <p14:sldId id="330"/>
            <p14:sldId id="291"/>
            <p14:sldId id="351"/>
            <p14:sldId id="317"/>
            <p14:sldId id="353"/>
            <p14:sldId id="354"/>
            <p14:sldId id="331"/>
            <p14:sldId id="313"/>
            <p14:sldId id="289"/>
          </p14:sldIdLst>
        </p14:section>
        <p14:section name="Section sans titre" id="{726B3B57-C007-4CA0-98EB-616576C162BE}">
          <p14:sldIdLst>
            <p14:sldId id="399"/>
            <p14:sldId id="332"/>
            <p14:sldId id="318"/>
            <p14:sldId id="355"/>
            <p14:sldId id="356"/>
            <p14:sldId id="358"/>
            <p14:sldId id="361"/>
            <p14:sldId id="336"/>
            <p14:sldId id="339"/>
            <p14:sldId id="338"/>
            <p14:sldId id="398"/>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D9C1"/>
    <a:srgbClr val="65E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0428" autoAdjust="0"/>
  </p:normalViewPr>
  <p:slideViewPr>
    <p:cSldViewPr snapToGrid="0">
      <p:cViewPr varScale="1">
        <p:scale>
          <a:sx n="77" d="100"/>
          <a:sy n="77" d="100"/>
        </p:scale>
        <p:origin x="134"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DF35E-1531-4A2F-8D47-C5EC4FA078C9}" type="datetimeFigureOut">
              <a:rPr lang="fr-FR" smtClean="0"/>
              <a:pPr/>
              <a:t>07/11/2019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24EBF-2FDB-43CA-BB71-05B8460EC49E}" type="slidenum">
              <a:rPr lang="fr-FR" smtClean="0"/>
              <a:pPr/>
              <a:t>‹N°›</a:t>
            </a:fld>
            <a:endParaRPr lang="fr-FR"/>
          </a:p>
        </p:txBody>
      </p:sp>
    </p:spTree>
    <p:extLst>
      <p:ext uri="{BB962C8B-B14F-4D97-AF65-F5344CB8AC3E}">
        <p14:creationId xmlns:p14="http://schemas.microsoft.com/office/powerpoint/2010/main" val="168706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7CF185-FD9C-441C-887D-94192808BEDA}" type="slidenum">
              <a:rPr lang="fr-FR" smtClean="0"/>
              <a:pPr/>
              <a:t>1</a:t>
            </a:fld>
            <a:endParaRPr lang="fr-FR" dirty="0"/>
          </a:p>
        </p:txBody>
      </p:sp>
    </p:spTree>
    <p:extLst>
      <p:ext uri="{BB962C8B-B14F-4D97-AF65-F5344CB8AC3E}">
        <p14:creationId xmlns:p14="http://schemas.microsoft.com/office/powerpoint/2010/main" val="5401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12</a:t>
            </a:fld>
            <a:endParaRPr lang="fr-FR"/>
          </a:p>
        </p:txBody>
      </p:sp>
    </p:spTree>
    <p:extLst>
      <p:ext uri="{BB962C8B-B14F-4D97-AF65-F5344CB8AC3E}">
        <p14:creationId xmlns:p14="http://schemas.microsoft.com/office/powerpoint/2010/main" val="407390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14</a:t>
            </a:fld>
            <a:endParaRPr lang="fr-FR"/>
          </a:p>
        </p:txBody>
      </p:sp>
    </p:spTree>
    <p:extLst>
      <p:ext uri="{BB962C8B-B14F-4D97-AF65-F5344CB8AC3E}">
        <p14:creationId xmlns:p14="http://schemas.microsoft.com/office/powerpoint/2010/main" val="219375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MA" sz="1200" kern="1200" dirty="0">
                <a:solidFill>
                  <a:schemeClr val="tx1"/>
                </a:solidFill>
                <a:effectLst/>
                <a:latin typeface="+mn-lt"/>
                <a:ea typeface="+mn-ea"/>
                <a:cs typeface="+mn-cs"/>
              </a:rPr>
              <a:t>Notre objectif c’est de substituer une partie de l’énergie fournie par ce groupe par l’intégration de l’énergie verte </a:t>
            </a:r>
          </a:p>
          <a:p>
            <a:r>
              <a:rPr lang="fr-MA" sz="1200" kern="1200" dirty="0">
                <a:solidFill>
                  <a:schemeClr val="tx1"/>
                </a:solidFill>
                <a:effectLst/>
                <a:latin typeface="+mn-lt"/>
                <a:ea typeface="+mn-ea"/>
                <a:cs typeface="+mn-cs"/>
              </a:rPr>
              <a:t>Pour assurer le maximum de sécurité d’approvisionnement. Mais l’insertion des énergies renouvelables dans le réseau, pose des problèmes d’ordre techniques d’où l’</a:t>
            </a:r>
            <a:r>
              <a:rPr lang="fr-MA" sz="1200" kern="1200" dirty="0" err="1">
                <a:solidFill>
                  <a:schemeClr val="tx1"/>
                </a:solidFill>
                <a:effectLst/>
                <a:latin typeface="+mn-lt"/>
                <a:ea typeface="+mn-ea"/>
                <a:cs typeface="+mn-cs"/>
              </a:rPr>
              <a:t>intêret</a:t>
            </a:r>
            <a:r>
              <a:rPr lang="fr-MA" sz="1200" kern="1200" dirty="0">
                <a:solidFill>
                  <a:schemeClr val="tx1"/>
                </a:solidFill>
                <a:effectLst/>
                <a:latin typeface="+mn-lt"/>
                <a:ea typeface="+mn-ea"/>
                <a:cs typeface="+mn-cs"/>
              </a:rPr>
              <a:t> de Notre mission consiste en la génération des lois de commande pour la détection et la protection anti-ilotage tout en respectant la norme IEEE1547.</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D2F24EBF-2FDB-43CA-BB71-05B8460EC49E}" type="slidenum">
              <a:rPr lang="fr-FR" smtClean="0"/>
              <a:pPr/>
              <a:t>16</a:t>
            </a:fld>
            <a:endParaRPr lang="fr-FR"/>
          </a:p>
        </p:txBody>
      </p:sp>
    </p:spTree>
    <p:extLst>
      <p:ext uri="{BB962C8B-B14F-4D97-AF65-F5344CB8AC3E}">
        <p14:creationId xmlns:p14="http://schemas.microsoft.com/office/powerpoint/2010/main" val="183478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17</a:t>
            </a:fld>
            <a:endParaRPr lang="fr-FR"/>
          </a:p>
        </p:txBody>
      </p:sp>
    </p:spTree>
    <p:extLst>
      <p:ext uri="{BB962C8B-B14F-4D97-AF65-F5344CB8AC3E}">
        <p14:creationId xmlns:p14="http://schemas.microsoft.com/office/powerpoint/2010/main" val="407390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9768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19</a:t>
            </a:fld>
            <a:endParaRPr lang="fr-FR"/>
          </a:p>
        </p:txBody>
      </p:sp>
    </p:spTree>
    <p:extLst>
      <p:ext uri="{BB962C8B-B14F-4D97-AF65-F5344CB8AC3E}">
        <p14:creationId xmlns:p14="http://schemas.microsoft.com/office/powerpoint/2010/main" val="331364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97685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21</a:t>
            </a:fld>
            <a:endParaRPr lang="fr-FR"/>
          </a:p>
        </p:txBody>
      </p:sp>
    </p:spTree>
    <p:extLst>
      <p:ext uri="{BB962C8B-B14F-4D97-AF65-F5344CB8AC3E}">
        <p14:creationId xmlns:p14="http://schemas.microsoft.com/office/powerpoint/2010/main" val="428270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46172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23</a:t>
            </a:fld>
            <a:endParaRPr lang="fr-FR"/>
          </a:p>
        </p:txBody>
      </p:sp>
    </p:spTree>
    <p:extLst>
      <p:ext uri="{BB962C8B-B14F-4D97-AF65-F5344CB8AC3E}">
        <p14:creationId xmlns:p14="http://schemas.microsoft.com/office/powerpoint/2010/main" val="407390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7CF185-FD9C-441C-887D-94192808BEDA}" type="slidenum">
              <a:rPr lang="fr-FR" smtClean="0"/>
              <a:pPr/>
              <a:t>2</a:t>
            </a:fld>
            <a:endParaRPr lang="fr-FR" dirty="0"/>
          </a:p>
        </p:txBody>
      </p:sp>
    </p:spTree>
    <p:extLst>
      <p:ext uri="{BB962C8B-B14F-4D97-AF65-F5344CB8AC3E}">
        <p14:creationId xmlns:p14="http://schemas.microsoft.com/office/powerpoint/2010/main" val="49905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840312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840312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84031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55755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668876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24170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36356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17397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3137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54974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3</a:t>
            </a:fld>
            <a:endParaRPr lang="fr-FR"/>
          </a:p>
        </p:txBody>
      </p:sp>
    </p:spTree>
    <p:extLst>
      <p:ext uri="{BB962C8B-B14F-4D97-AF65-F5344CB8AC3E}">
        <p14:creationId xmlns:p14="http://schemas.microsoft.com/office/powerpoint/2010/main" val="4073907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42408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24EBF-2FDB-43CA-BB71-05B8460EC49E}"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45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9768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53515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5448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426317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BA0F6D12-D0E5-42E3-AE9E-4CBB2451302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1632753"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85386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toute chose, je tiens à vous remercier d’avoir bien voulu participer à l’encadrement de ce travail, j’en profite pour vous remercier aussi Mr </a:t>
            </a:r>
            <a:r>
              <a:rPr lang="fr-FR" dirty="0" err="1"/>
              <a:t>Khafallah</a:t>
            </a:r>
            <a:r>
              <a:rPr lang="fr-FR" dirty="0"/>
              <a:t> pour votre participation à l’évaluation de mon projet</a:t>
            </a:r>
          </a:p>
        </p:txBody>
      </p:sp>
      <p:sp>
        <p:nvSpPr>
          <p:cNvPr id="4" name="Slide Number Placeholder 3"/>
          <p:cNvSpPr>
            <a:spLocks noGrp="1"/>
          </p:cNvSpPr>
          <p:nvPr>
            <p:ph type="sldNum" sz="quarter" idx="10"/>
          </p:nvPr>
        </p:nvSpPr>
        <p:spPr/>
        <p:txBody>
          <a:bodyPr/>
          <a:lstStyle/>
          <a:p>
            <a:fld id="{D2F24EBF-2FDB-43CA-BB71-05B8460EC49E}" type="slidenum">
              <a:rPr lang="fr-FR" smtClean="0"/>
              <a:pPr/>
              <a:t>9</a:t>
            </a:fld>
            <a:endParaRPr lang="fr-FR"/>
          </a:p>
        </p:txBody>
      </p:sp>
    </p:spTree>
    <p:extLst>
      <p:ext uri="{BB962C8B-B14F-4D97-AF65-F5344CB8AC3E}">
        <p14:creationId xmlns:p14="http://schemas.microsoft.com/office/powerpoint/2010/main" val="407390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userDrawn="1"/>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userDrawn="1"/>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userDrawn="1"/>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userDrawn="1"/>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userDrawn="1"/>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02185321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7516802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02599539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userDrawn="1"/>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userDrawn="1"/>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userDrawn="1"/>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userDrawn="1"/>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512108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userDrawn="1"/>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userDrawn="1"/>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userDrawn="1"/>
        </p:nvSpPr>
        <p:spPr>
          <a:xfrm>
            <a:off x="4591374" y="4910580"/>
            <a:ext cx="1290738"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89" y="3689036"/>
            <a:ext cx="1290738"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290738"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userDrawn="1"/>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userDrawn="1"/>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4293034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userDrawn="1"/>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45" y="4682737"/>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userDrawn="1"/>
        </p:nvGrpSpPr>
        <p:grpSpPr>
          <a:xfrm rot="3180000">
            <a:off x="-1493180" y="8014598"/>
            <a:ext cx="997539" cy="1690186"/>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userDrawn="1"/>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userDrawn="1"/>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9273451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455583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userDrawn="1"/>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userDrawn="1"/>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userDrawn="1"/>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userDrawn="1"/>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119718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userDrawn="1"/>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userDrawn="1"/>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userDrawn="1"/>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userDrawn="1"/>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userDrawn="1"/>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userDrawn="1"/>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userDrawn="1"/>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userDrawn="1"/>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userDrawn="1"/>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984084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userDrawn="1"/>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userDrawn="1"/>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2812709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userDrawn="1"/>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userDrawn="1"/>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userDrawn="1"/>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userDrawn="1"/>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userDrawn="1"/>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userDrawn="1"/>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userDrawn="1"/>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userDrawn="1"/>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userDrawn="1"/>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userDrawn="1"/>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userDrawn="1"/>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userDrawn="1"/>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userDrawn="1"/>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userDrawn="1"/>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userDrawn="1">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2857276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3"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userDrawn="1"/>
        </p:nvGrpSpPr>
        <p:grpSpPr>
          <a:xfrm>
            <a:off x="325279" y="2909557"/>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userDrawn="1"/>
        </p:nvGrpSpPr>
        <p:grpSpPr>
          <a:xfrm>
            <a:off x="483957" y="3989855"/>
            <a:ext cx="11708043"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userDrawn="1"/>
        </p:nvGrpSpPr>
        <p:grpSpPr>
          <a:xfrm>
            <a:off x="325279" y="3831191"/>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userDrawn="1">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48666439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99067378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userDrawn="1"/>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userDrawn="1"/>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userDrawn="1"/>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userDrawn="1"/>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userDrawn="1"/>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userDrawn="1"/>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userDrawn="1"/>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userDrawn="1"/>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03253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userDrawn="1">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userDrawn="1">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userDrawn="1">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userDrawn="1">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userDrawn="1">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userDrawn="1">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userDrawn="1"/>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userDrawn="1"/>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userDrawn="1"/>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userDrawn="1"/>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userDrawn="1"/>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userDrawn="1"/>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userDrawn="1">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08862243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userDrawn="1"/>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userDrawn="1"/>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userDrawn="1"/>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userDrawn="1"/>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userDrawn="1"/>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userDrawn="1"/>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userDrawn="1"/>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userDrawn="1"/>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userDrawn="1"/>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userDrawn="1"/>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83332098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userDrawn="1"/>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userDrawn="1"/>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userDrawn="1"/>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userDrawn="1"/>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userDrawn="1"/>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userDrawn="1"/>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userDrawn="1"/>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userDrawn="1"/>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userDrawn="1"/>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userDrawn="1"/>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userDrawn="1"/>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userDrawn="1"/>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161833105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userDrawn="1"/>
        </p:nvSpPr>
        <p:spPr>
          <a:xfrm rot="815924">
            <a:off x="1207586" y="1374634"/>
            <a:ext cx="3489350" cy="3455798"/>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userDrawn="1"/>
        </p:nvSpPr>
        <p:spPr>
          <a:xfrm rot="438619">
            <a:off x="4338828" y="2360488"/>
            <a:ext cx="3513286" cy="3458078"/>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userDrawn="1"/>
        </p:nvSpPr>
        <p:spPr>
          <a:xfrm rot="1431282">
            <a:off x="7583959" y="2815386"/>
            <a:ext cx="3499415" cy="3372260"/>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正方形/長方形 15"/>
          <p:cNvSpPr/>
          <p:nvPr userDrawn="1"/>
        </p:nvSpPr>
        <p:spPr>
          <a:xfrm>
            <a:off x="5015257" y="6153234"/>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4598521" y="2916766"/>
            <a:ext cx="2183270" cy="2344640"/>
          </a:xfrm>
        </p:spPr>
        <p:txBody>
          <a:bodyPr anchor="ctr">
            <a:noAutofit/>
          </a:bodyPr>
          <a:lstStyle>
            <a:lvl1pPr algn="ctr">
              <a:lnSpc>
                <a:spcPct val="100000"/>
              </a:lnSpc>
              <a:spcBef>
                <a:spcPct val="0"/>
              </a:spcBef>
              <a:buSzTx/>
              <a:buNone/>
              <a:defRPr sz="1600" spc="0" baseline="0">
                <a:solidFill>
                  <a:schemeClr val="tx2"/>
                </a:solidFill>
                <a:latin typeface="+mj-lt"/>
              </a:defRPr>
            </a:lvl1pPr>
          </a:lstStyle>
          <a:p>
            <a:pPr>
              <a:lnSpc>
                <a:spcPct val="100000"/>
              </a:lnSpc>
              <a:spcBef>
                <a:spcPct val="0"/>
              </a:spcBef>
              <a:buSzTx/>
              <a:buNone/>
              <a:defRPr/>
            </a:pPr>
            <a:r>
              <a:rPr lang="fr-FR" sz="1600" dirty="0">
                <a:solidFill>
                  <a:schemeClr val="tx1">
                    <a:lumMod val="75000"/>
                    <a:lumOff val="25000"/>
                  </a:schemeClr>
                </a:solidFill>
                <a:latin typeface="+mj-lt"/>
                <a:cs typeface="Times" panose="02020603050405020304" pitchFamily="18" charset="0"/>
              </a:rPr>
              <a:t>Aspect réglementaires et contractuels</a:t>
            </a:r>
            <a:endParaRPr lang="fr-FR" sz="1600" dirty="0">
              <a:solidFill>
                <a:schemeClr val="tx1">
                  <a:lumMod val="75000"/>
                  <a:lumOff val="25000"/>
                </a:schemeClr>
              </a:solidFill>
              <a:latin typeface="Times" panose="02020603050405020304" pitchFamily="18" charset="0"/>
              <a:cs typeface="Times" panose="02020603050405020304" pitchFamily="18" charset="0"/>
            </a:endParaRPr>
          </a:p>
        </p:txBody>
      </p:sp>
      <p:sp>
        <p:nvSpPr>
          <p:cNvPr id="18" name="テキスト プレースホルダー 11"/>
          <p:cNvSpPr>
            <a:spLocks noGrp="1"/>
          </p:cNvSpPr>
          <p:nvPr>
            <p:ph type="body" sz="quarter" idx="33"/>
          </p:nvPr>
        </p:nvSpPr>
        <p:spPr>
          <a:xfrm>
            <a:off x="2513919" y="2251811"/>
            <a:ext cx="1767799" cy="917214"/>
          </a:xfrm>
        </p:spPr>
        <p:txBody>
          <a:bodyPr anchor="ctr">
            <a:noAutofit/>
          </a:bodyPr>
          <a:lstStyle>
            <a:lvl1pPr marL="0" marR="0" indent="0" algn="ctr" defTabSz="1088556" rtl="0" eaLnBrk="1" fontAlgn="auto" latinLnBrk="0" hangingPunct="1">
              <a:lnSpc>
                <a:spcPct val="100000"/>
              </a:lnSpc>
              <a:spcBef>
                <a:spcPts val="0"/>
              </a:spcBef>
              <a:spcAft>
                <a:spcPts val="0"/>
              </a:spcAft>
              <a:buClrTx/>
              <a:buSzTx/>
              <a:buFont typeface="Arial" panose="020B0604020202020204" pitchFamily="34" charset="0"/>
              <a:buNone/>
              <a:tabLst/>
              <a:defRPr sz="2800" b="1" spc="0">
                <a:solidFill>
                  <a:schemeClr val="accent1"/>
                </a:solidFill>
                <a:latin typeface="Route 159 SemiBold" pitchFamily="50" charset="0"/>
              </a:defRPr>
            </a:lvl1pPr>
          </a:lstStyle>
          <a:p>
            <a:pPr lvl="0"/>
            <a:endParaRPr lang="en-US" dirty="0"/>
          </a:p>
        </p:txBody>
      </p:sp>
      <p:sp>
        <p:nvSpPr>
          <p:cNvPr id="21" name="テキスト プレースホルダー 11"/>
          <p:cNvSpPr>
            <a:spLocks noGrp="1"/>
          </p:cNvSpPr>
          <p:nvPr>
            <p:ph type="body" sz="quarter" idx="36" hasCustomPrompt="1"/>
          </p:nvPr>
        </p:nvSpPr>
        <p:spPr>
          <a:xfrm>
            <a:off x="7757580" y="3692502"/>
            <a:ext cx="1691220" cy="1081731"/>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40149138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750" fill="hold"/>
                                        <p:tgtEl>
                                          <p:spTgt spid="9"/>
                                        </p:tgtEl>
                                        <p:attrNameLst>
                                          <p:attrName>ppt_w</p:attrName>
                                        </p:attrNameLst>
                                      </p:cBhvr>
                                      <p:tavLst>
                                        <p:tav tm="0">
                                          <p:val>
                                            <p:fltVal val="0"/>
                                          </p:val>
                                        </p:tav>
                                        <p:tav tm="100000">
                                          <p:val>
                                            <p:strVal val="#ppt_w"/>
                                          </p:val>
                                        </p:tav>
                                      </p:tavLst>
                                    </p:anim>
                                    <p:anim calcmode="lin" valueType="num">
                                      <p:cBhvr>
                                        <p:cTn id="13" dur="750" fill="hold"/>
                                        <p:tgtEl>
                                          <p:spTgt spid="9"/>
                                        </p:tgtEl>
                                        <p:attrNameLst>
                                          <p:attrName>ppt_h</p:attrName>
                                        </p:attrNameLst>
                                      </p:cBhvr>
                                      <p:tavLst>
                                        <p:tav tm="0">
                                          <p:val>
                                            <p:fltVal val="0"/>
                                          </p:val>
                                        </p:tav>
                                        <p:tav tm="100000">
                                          <p:val>
                                            <p:strVal val="#ppt_h"/>
                                          </p:val>
                                        </p:tav>
                                      </p:tavLst>
                                    </p:anim>
                                    <p:anim calcmode="lin" valueType="num">
                                      <p:cBhvr>
                                        <p:cTn id="14" dur="750" fill="hold"/>
                                        <p:tgtEl>
                                          <p:spTgt spid="9"/>
                                        </p:tgtEl>
                                        <p:attrNameLst>
                                          <p:attrName>style.rotation</p:attrName>
                                        </p:attrNameLst>
                                      </p:cBhvr>
                                      <p:tavLst>
                                        <p:tav tm="0">
                                          <p:val>
                                            <p:fltVal val="360"/>
                                          </p:val>
                                        </p:tav>
                                        <p:tav tm="100000">
                                          <p:val>
                                            <p:fltVal val="0"/>
                                          </p:val>
                                        </p:tav>
                                      </p:tavLst>
                                    </p:anim>
                                    <p:animEffect transition="in" filter="fade">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750" fill="hold"/>
                                        <p:tgtEl>
                                          <p:spTgt spid="31"/>
                                        </p:tgtEl>
                                        <p:attrNameLst>
                                          <p:attrName>ppt_w</p:attrName>
                                        </p:attrNameLst>
                                      </p:cBhvr>
                                      <p:tavLst>
                                        <p:tav tm="0">
                                          <p:val>
                                            <p:fltVal val="0"/>
                                          </p:val>
                                        </p:tav>
                                        <p:tav tm="100000">
                                          <p:val>
                                            <p:strVal val="#ppt_w"/>
                                          </p:val>
                                        </p:tav>
                                      </p:tavLst>
                                    </p:anim>
                                    <p:anim calcmode="lin" valueType="num">
                                      <p:cBhvr>
                                        <p:cTn id="24" dur="750" fill="hold"/>
                                        <p:tgtEl>
                                          <p:spTgt spid="31"/>
                                        </p:tgtEl>
                                        <p:attrNameLst>
                                          <p:attrName>ppt_h</p:attrName>
                                        </p:attrNameLst>
                                      </p:cBhvr>
                                      <p:tavLst>
                                        <p:tav tm="0">
                                          <p:val>
                                            <p:fltVal val="0"/>
                                          </p:val>
                                        </p:tav>
                                        <p:tav tm="100000">
                                          <p:val>
                                            <p:strVal val="#ppt_h"/>
                                          </p:val>
                                        </p:tav>
                                      </p:tavLst>
                                    </p:anim>
                                    <p:anim calcmode="lin" valueType="num">
                                      <p:cBhvr>
                                        <p:cTn id="25" dur="750" fill="hold"/>
                                        <p:tgtEl>
                                          <p:spTgt spid="31"/>
                                        </p:tgtEl>
                                        <p:attrNameLst>
                                          <p:attrName>style.rotation</p:attrName>
                                        </p:attrNameLst>
                                      </p:cBhvr>
                                      <p:tavLst>
                                        <p:tav tm="0">
                                          <p:val>
                                            <p:fltVal val="360"/>
                                          </p:val>
                                        </p:tav>
                                        <p:tav tm="100000">
                                          <p:val>
                                            <p:fltVal val="0"/>
                                          </p:val>
                                        </p:tav>
                                      </p:tavLst>
                                    </p:anim>
                                    <p:animEffect transition="in" filter="fade">
                                      <p:cBhvr>
                                        <p:cTn id="26" dur="750"/>
                                        <p:tgtEl>
                                          <p:spTgt spid="31"/>
                                        </p:tgtEl>
                                      </p:cBhvr>
                                    </p:animEffect>
                                  </p:childTnLst>
                                </p:cTn>
                              </p:par>
                            </p:childTnLst>
                          </p:cTn>
                        </p:par>
                        <p:par>
                          <p:cTn id="27" fill="hold">
                            <p:stCondLst>
                              <p:cond delay="2500"/>
                            </p:stCondLst>
                            <p:childTnLst>
                              <p:par>
                                <p:cTn id="28" presetID="10" presetClass="entr" presetSubtype="0" fill="hold" grpId="0" nodeType="afterEffect" nodePh="1">
                                  <p:stCondLst>
                                    <p:cond delay="0"/>
                                  </p:stCondLst>
                                  <p:endCondLst>
                                    <p:cond evt="begin" delay="0">
                                      <p:tn val="28"/>
                                    </p:cond>
                                  </p:end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childTnLst>
                          </p:cTn>
                        </p:par>
                        <p:par>
                          <p:cTn id="31" fill="hold">
                            <p:stCondLst>
                              <p:cond delay="3000"/>
                            </p:stCondLst>
                            <p:childTnLst>
                              <p:par>
                                <p:cTn id="32" presetID="49" presetClass="entr" presetSubtype="0"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750" fill="hold"/>
                                        <p:tgtEl>
                                          <p:spTgt spid="10"/>
                                        </p:tgtEl>
                                        <p:attrNameLst>
                                          <p:attrName>ppt_w</p:attrName>
                                        </p:attrNameLst>
                                      </p:cBhvr>
                                      <p:tavLst>
                                        <p:tav tm="0">
                                          <p:val>
                                            <p:fltVal val="0"/>
                                          </p:val>
                                        </p:tav>
                                        <p:tav tm="100000">
                                          <p:val>
                                            <p:strVal val="#ppt_w"/>
                                          </p:val>
                                        </p:tav>
                                      </p:tavLst>
                                    </p:anim>
                                    <p:anim calcmode="lin" valueType="num">
                                      <p:cBhvr>
                                        <p:cTn id="35" dur="750" fill="hold"/>
                                        <p:tgtEl>
                                          <p:spTgt spid="10"/>
                                        </p:tgtEl>
                                        <p:attrNameLst>
                                          <p:attrName>ppt_h</p:attrName>
                                        </p:attrNameLst>
                                      </p:cBhvr>
                                      <p:tavLst>
                                        <p:tav tm="0">
                                          <p:val>
                                            <p:fltVal val="0"/>
                                          </p:val>
                                        </p:tav>
                                        <p:tav tm="100000">
                                          <p:val>
                                            <p:strVal val="#ppt_h"/>
                                          </p:val>
                                        </p:tav>
                                      </p:tavLst>
                                    </p:anim>
                                    <p:anim calcmode="lin" valueType="num">
                                      <p:cBhvr>
                                        <p:cTn id="36" dur="750" fill="hold"/>
                                        <p:tgtEl>
                                          <p:spTgt spid="10"/>
                                        </p:tgtEl>
                                        <p:attrNameLst>
                                          <p:attrName>style.rotation</p:attrName>
                                        </p:attrNameLst>
                                      </p:cBhvr>
                                      <p:tavLst>
                                        <p:tav tm="0">
                                          <p:val>
                                            <p:fltVal val="360"/>
                                          </p:val>
                                        </p:tav>
                                        <p:tav tm="100000">
                                          <p:val>
                                            <p:fltVal val="0"/>
                                          </p:val>
                                        </p:tav>
                                      </p:tavLst>
                                    </p:anim>
                                    <p:animEffect transition="in" filter="fade">
                                      <p:cBhvr>
                                        <p:cTn id="37" dur="750"/>
                                        <p:tgtEl>
                                          <p:spTgt spid="10"/>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fade">
                                      <p:cBhvr>
                                        <p:cTn id="41" dur="500"/>
                                        <p:tgtEl>
                                          <p:spTgt spid="21">
                                            <p:txEl>
                                              <p:pRg st="0" end="0"/>
                                            </p:txEl>
                                          </p:spTgt>
                                        </p:tgtEl>
                                      </p:cBhvr>
                                    </p:animEffect>
                                  </p:childTnLst>
                                </p:cTn>
                              </p:par>
                            </p:childTnLst>
                          </p:cTn>
                        </p:par>
                        <p:par>
                          <p:cTn id="42" fill="hold">
                            <p:stCondLst>
                              <p:cond delay="4250"/>
                            </p:stCondLst>
                            <p:childTnLst>
                              <p:par>
                                <p:cTn id="43" presetID="2" presetClass="entr" presetSubtype="4" decel="100000" fill="hold" grpId="0" nodeType="afterEffect">
                                  <p:stCondLst>
                                    <p:cond delay="0"/>
                                  </p:stCondLst>
                                  <p:iterate type="wd">
                                    <p:tmPct val="10000"/>
                                  </p:iterate>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9" grpId="0" animBg="1"/>
      <p:bldP spid="10"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userDrawn="1"/>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userDrawn="1"/>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userDrawn="1"/>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userDrawn="1"/>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userDrawn="1"/>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userDrawn="1"/>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userDrawn="1"/>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userDrawn="1"/>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userDrawn="1"/>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userDrawn="1"/>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userDrawn="1"/>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userDrawn="1"/>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userDrawn="1"/>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userDrawn="1"/>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userDrawn="1"/>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userDrawn="1"/>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317062180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41464756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userDrawn="1"/>
        </p:nvGrpSpPr>
        <p:grpSpPr>
          <a:xfrm>
            <a:off x="5199275"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297641205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userDrawn="1"/>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userDrawn="1"/>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 name="グループ化 13"/>
          <p:cNvGrpSpPr/>
          <p:nvPr userDrawn="1"/>
        </p:nvGrpSpPr>
        <p:grpSpPr>
          <a:xfrm rot="17100000">
            <a:off x="4415471" y="1613249"/>
            <a:ext cx="3360000" cy="3360292"/>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3" name="グループ化 16"/>
          <p:cNvGrpSpPr>
            <a:grpSpLocks noChangeAspect="1"/>
          </p:cNvGrpSpPr>
          <p:nvPr userDrawn="1"/>
        </p:nvGrpSpPr>
        <p:grpSpPr>
          <a:xfrm rot="11994079">
            <a:off x="4295315" y="1493395"/>
            <a:ext cx="3600312" cy="36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5" name="グループ化 19"/>
          <p:cNvGrpSpPr>
            <a:grpSpLocks noChangeAspect="1"/>
          </p:cNvGrpSpPr>
          <p:nvPr userDrawn="1"/>
        </p:nvGrpSpPr>
        <p:grpSpPr>
          <a:xfrm rot="3600000">
            <a:off x="4175471" y="1373228"/>
            <a:ext cx="3840000" cy="3840333"/>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6" name="グループ化 22"/>
          <p:cNvGrpSpPr>
            <a:grpSpLocks noChangeAspect="1"/>
          </p:cNvGrpSpPr>
          <p:nvPr userDrawn="1"/>
        </p:nvGrpSpPr>
        <p:grpSpPr>
          <a:xfrm rot="18000000">
            <a:off x="4055471" y="1253218"/>
            <a:ext cx="4080000" cy="4080354"/>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4" name="グループ化 25"/>
          <p:cNvGrpSpPr>
            <a:grpSpLocks noChangeAspect="1"/>
          </p:cNvGrpSpPr>
          <p:nvPr userDrawn="1"/>
        </p:nvGrpSpPr>
        <p:grpSpPr>
          <a:xfrm rot="7511662">
            <a:off x="3935471" y="1133207"/>
            <a:ext cx="4320000" cy="4320375"/>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28"/>
          <p:cNvGrpSpPr>
            <a:grpSpLocks noChangeAspect="1"/>
          </p:cNvGrpSpPr>
          <p:nvPr userDrawn="1"/>
        </p:nvGrpSpPr>
        <p:grpSpPr>
          <a:xfrm rot="10993309">
            <a:off x="3815273" y="1013395"/>
            <a:ext cx="4560396" cy="456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20" name="グループ化 34"/>
          <p:cNvGrpSpPr/>
          <p:nvPr userDrawn="1"/>
        </p:nvGrpSpPr>
        <p:grpSpPr>
          <a:xfrm>
            <a:off x="5730640" y="5397219"/>
            <a:ext cx="725488" cy="125685"/>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51176753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750" fill="hold"/>
                                        <p:tgtEl>
                                          <p:spTgt spid="2"/>
                                        </p:tgtEl>
                                        <p:attrNameLst>
                                          <p:attrName>ppt_x</p:attrName>
                                        </p:attrNameLst>
                                      </p:cBhvr>
                                      <p:tavLst>
                                        <p:tav tm="0">
                                          <p:val>
                                            <p:strVal val="#ppt_x"/>
                                          </p:val>
                                        </p:tav>
                                        <p:tav tm="100000">
                                          <p:val>
                                            <p:strVal val="#ppt_x"/>
                                          </p:val>
                                        </p:tav>
                                      </p:tavLst>
                                    </p:anim>
                                    <p:anim calcmode="lin" valueType="num">
                                      <p:cBhvr additive="base">
                                        <p:cTn id="41" dur="750" fill="hold"/>
                                        <p:tgtEl>
                                          <p:spTgt spid="2"/>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750" fill="hold"/>
                                        <p:tgtEl>
                                          <p:spTgt spid="3"/>
                                        </p:tgtEl>
                                        <p:attrNameLst>
                                          <p:attrName>ppt_x</p:attrName>
                                        </p:attrNameLst>
                                      </p:cBhvr>
                                      <p:tavLst>
                                        <p:tav tm="0">
                                          <p:val>
                                            <p:strVal val="0-#ppt_w/2"/>
                                          </p:val>
                                        </p:tav>
                                        <p:tav tm="100000">
                                          <p:val>
                                            <p:strVal val="#ppt_x"/>
                                          </p:val>
                                        </p:tav>
                                      </p:tavLst>
                                    </p:anim>
                                    <p:anim calcmode="lin" valueType="num">
                                      <p:cBhvr additive="base">
                                        <p:cTn id="45" dur="750" fill="hold"/>
                                        <p:tgtEl>
                                          <p:spTgt spid="3"/>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750" fill="hold"/>
                                        <p:tgtEl>
                                          <p:spTgt spid="5"/>
                                        </p:tgtEl>
                                        <p:attrNameLst>
                                          <p:attrName>ppt_x</p:attrName>
                                        </p:attrNameLst>
                                      </p:cBhvr>
                                      <p:tavLst>
                                        <p:tav tm="0">
                                          <p:val>
                                            <p:strVal val="0-#ppt_w/2"/>
                                          </p:val>
                                        </p:tav>
                                        <p:tav tm="100000">
                                          <p:val>
                                            <p:strVal val="#ppt_x"/>
                                          </p:val>
                                        </p:tav>
                                      </p:tavLst>
                                    </p:anim>
                                    <p:anim calcmode="lin" valueType="num">
                                      <p:cBhvr additive="base">
                                        <p:cTn id="49" dur="750" fill="hold"/>
                                        <p:tgtEl>
                                          <p:spTgt spid="5"/>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1+#ppt_w/2"/>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750" fill="hold"/>
                                        <p:tgtEl>
                                          <p:spTgt spid="14"/>
                                        </p:tgtEl>
                                        <p:attrNameLst>
                                          <p:attrName>ppt_x</p:attrName>
                                        </p:attrNameLst>
                                      </p:cBhvr>
                                      <p:tavLst>
                                        <p:tav tm="0">
                                          <p:val>
                                            <p:strVal val="1+#ppt_w/2"/>
                                          </p:val>
                                        </p:tav>
                                        <p:tav tm="100000">
                                          <p:val>
                                            <p:strVal val="#ppt_x"/>
                                          </p:val>
                                        </p:tav>
                                      </p:tavLst>
                                    </p:anim>
                                    <p:anim calcmode="lin" valueType="num">
                                      <p:cBhvr additive="base">
                                        <p:cTn id="57" dur="75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750" fill="hold"/>
                                        <p:tgtEl>
                                          <p:spTgt spid="17"/>
                                        </p:tgtEl>
                                        <p:attrNameLst>
                                          <p:attrName>ppt_x</p:attrName>
                                        </p:attrNameLst>
                                      </p:cBhvr>
                                      <p:tavLst>
                                        <p:tav tm="0">
                                          <p:val>
                                            <p:strVal val="1+#ppt_w/2"/>
                                          </p:val>
                                        </p:tav>
                                        <p:tav tm="100000">
                                          <p:val>
                                            <p:strVal val="#ppt_x"/>
                                          </p:val>
                                        </p:tav>
                                      </p:tavLst>
                                    </p:anim>
                                    <p:anim calcmode="lin" valueType="num">
                                      <p:cBhvr additive="base">
                                        <p:cTn id="61" dur="750" fill="hold"/>
                                        <p:tgtEl>
                                          <p:spTgt spid="17"/>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heel(1)">
                                      <p:cBhvr>
                                        <p:cTn id="64" dur="750"/>
                                        <p:tgtEl>
                                          <p:spTgt spid="2"/>
                                        </p:tgtEl>
                                      </p:cBhvr>
                                    </p:animEffect>
                                  </p:childTnLst>
                                </p:cTn>
                              </p:par>
                              <p:par>
                                <p:cTn id="65" presetID="21" presetClass="entr" presetSubtype="1" fill="hold" nodeType="withEffect">
                                  <p:stCondLst>
                                    <p:cond delay="100"/>
                                  </p:stCondLst>
                                  <p:childTnLst>
                                    <p:set>
                                      <p:cBhvr>
                                        <p:cTn id="66" dur="1" fill="hold">
                                          <p:stCondLst>
                                            <p:cond delay="0"/>
                                          </p:stCondLst>
                                        </p:cTn>
                                        <p:tgtEl>
                                          <p:spTgt spid="3"/>
                                        </p:tgtEl>
                                        <p:attrNameLst>
                                          <p:attrName>style.visibility</p:attrName>
                                        </p:attrNameLst>
                                      </p:cBhvr>
                                      <p:to>
                                        <p:strVal val="visible"/>
                                      </p:to>
                                    </p:set>
                                    <p:animEffect transition="in" filter="wheel(1)">
                                      <p:cBhvr>
                                        <p:cTn id="67" dur="750"/>
                                        <p:tgtEl>
                                          <p:spTgt spid="3"/>
                                        </p:tgtEl>
                                      </p:cBhvr>
                                    </p:animEffect>
                                  </p:childTnLst>
                                </p:cTn>
                              </p:par>
                              <p:par>
                                <p:cTn id="68" presetID="21" presetClass="entr" presetSubtype="1" fill="hold" nodeType="withEffect">
                                  <p:stCondLst>
                                    <p:cond delay="200"/>
                                  </p:stCondLst>
                                  <p:childTnLst>
                                    <p:set>
                                      <p:cBhvr>
                                        <p:cTn id="69" dur="1" fill="hold">
                                          <p:stCondLst>
                                            <p:cond delay="0"/>
                                          </p:stCondLst>
                                        </p:cTn>
                                        <p:tgtEl>
                                          <p:spTgt spid="5"/>
                                        </p:tgtEl>
                                        <p:attrNameLst>
                                          <p:attrName>style.visibility</p:attrName>
                                        </p:attrNameLst>
                                      </p:cBhvr>
                                      <p:to>
                                        <p:strVal val="visible"/>
                                      </p:to>
                                    </p:set>
                                    <p:animEffect transition="in" filter="wheel(1)">
                                      <p:cBhvr>
                                        <p:cTn id="70" dur="750"/>
                                        <p:tgtEl>
                                          <p:spTgt spid="5"/>
                                        </p:tgtEl>
                                      </p:cBhvr>
                                    </p:animEffect>
                                  </p:childTnLst>
                                </p:cTn>
                              </p:par>
                              <p:par>
                                <p:cTn id="71" presetID="21" presetClass="entr" presetSubtype="1" fill="hold" nodeType="withEffect">
                                  <p:stCondLst>
                                    <p:cond delay="300"/>
                                  </p:stCondLst>
                                  <p:childTnLst>
                                    <p:set>
                                      <p:cBhvr>
                                        <p:cTn id="72" dur="1" fill="hold">
                                          <p:stCondLst>
                                            <p:cond delay="0"/>
                                          </p:stCondLst>
                                        </p:cTn>
                                        <p:tgtEl>
                                          <p:spTgt spid="6"/>
                                        </p:tgtEl>
                                        <p:attrNameLst>
                                          <p:attrName>style.visibility</p:attrName>
                                        </p:attrNameLst>
                                      </p:cBhvr>
                                      <p:to>
                                        <p:strVal val="visible"/>
                                      </p:to>
                                    </p:set>
                                    <p:animEffect transition="in" filter="wheel(1)">
                                      <p:cBhvr>
                                        <p:cTn id="73" dur="750"/>
                                        <p:tgtEl>
                                          <p:spTgt spid="6"/>
                                        </p:tgtEl>
                                      </p:cBhvr>
                                    </p:animEffect>
                                  </p:childTnLst>
                                </p:cTn>
                              </p:par>
                              <p:par>
                                <p:cTn id="74" presetID="21" presetClass="entr" presetSubtype="1" fill="hold" nodeType="withEffect">
                                  <p:stCondLst>
                                    <p:cond delay="400"/>
                                  </p:stCondLst>
                                  <p:childTnLst>
                                    <p:set>
                                      <p:cBhvr>
                                        <p:cTn id="75" dur="1" fill="hold">
                                          <p:stCondLst>
                                            <p:cond delay="0"/>
                                          </p:stCondLst>
                                        </p:cTn>
                                        <p:tgtEl>
                                          <p:spTgt spid="14"/>
                                        </p:tgtEl>
                                        <p:attrNameLst>
                                          <p:attrName>style.visibility</p:attrName>
                                        </p:attrNameLst>
                                      </p:cBhvr>
                                      <p:to>
                                        <p:strVal val="visible"/>
                                      </p:to>
                                    </p:set>
                                    <p:animEffect transition="in" filter="wheel(1)">
                                      <p:cBhvr>
                                        <p:cTn id="76" dur="750"/>
                                        <p:tgtEl>
                                          <p:spTgt spid="14"/>
                                        </p:tgtEl>
                                      </p:cBhvr>
                                    </p:animEffect>
                                  </p:childTnLst>
                                </p:cTn>
                              </p:par>
                              <p:par>
                                <p:cTn id="77" presetID="21" presetClass="entr" presetSubtype="1" fill="hold" nodeType="withEffect">
                                  <p:stCondLst>
                                    <p:cond delay="500"/>
                                  </p:stCondLst>
                                  <p:childTnLst>
                                    <p:set>
                                      <p:cBhvr>
                                        <p:cTn id="78" dur="1" fill="hold">
                                          <p:stCondLst>
                                            <p:cond delay="0"/>
                                          </p:stCondLst>
                                        </p:cTn>
                                        <p:tgtEl>
                                          <p:spTgt spid="17"/>
                                        </p:tgtEl>
                                        <p:attrNameLst>
                                          <p:attrName>style.visibility</p:attrName>
                                        </p:attrNameLst>
                                      </p:cBhvr>
                                      <p:to>
                                        <p:strVal val="visible"/>
                                      </p:to>
                                    </p:set>
                                    <p:animEffect transition="in" filter="wheel(1)">
                                      <p:cBhvr>
                                        <p:cTn id="79" dur="750"/>
                                        <p:tgtEl>
                                          <p:spTgt spid="17"/>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p:cTn id="82" dur="750" fill="hold"/>
                                        <p:tgtEl>
                                          <p:spTgt spid="2"/>
                                        </p:tgtEl>
                                        <p:attrNameLst>
                                          <p:attrName>ppt_w</p:attrName>
                                        </p:attrNameLst>
                                      </p:cBhvr>
                                      <p:tavLst>
                                        <p:tav tm="0">
                                          <p:val>
                                            <p:fltVal val="0"/>
                                          </p:val>
                                        </p:tav>
                                        <p:tav tm="100000">
                                          <p:val>
                                            <p:strVal val="#ppt_w"/>
                                          </p:val>
                                        </p:tav>
                                      </p:tavLst>
                                    </p:anim>
                                    <p:anim calcmode="lin" valueType="num">
                                      <p:cBhvr>
                                        <p:cTn id="83" dur="750" fill="hold"/>
                                        <p:tgtEl>
                                          <p:spTgt spid="2"/>
                                        </p:tgtEl>
                                        <p:attrNameLst>
                                          <p:attrName>ppt_h</p:attrName>
                                        </p:attrNameLst>
                                      </p:cBhvr>
                                      <p:tavLst>
                                        <p:tav tm="0">
                                          <p:val>
                                            <p:fltVal val="0"/>
                                          </p:val>
                                        </p:tav>
                                        <p:tav tm="100000">
                                          <p:val>
                                            <p:strVal val="#ppt_h"/>
                                          </p:val>
                                        </p:tav>
                                      </p:tavLst>
                                    </p:anim>
                                    <p:anim calcmode="lin" valueType="num">
                                      <p:cBhvr>
                                        <p:cTn id="84" dur="750" fill="hold"/>
                                        <p:tgtEl>
                                          <p:spTgt spid="2"/>
                                        </p:tgtEl>
                                        <p:attrNameLst>
                                          <p:attrName>style.rotation</p:attrName>
                                        </p:attrNameLst>
                                      </p:cBhvr>
                                      <p:tavLst>
                                        <p:tav tm="0">
                                          <p:val>
                                            <p:fltVal val="360"/>
                                          </p:val>
                                        </p:tav>
                                        <p:tav tm="100000">
                                          <p:val>
                                            <p:fltVal val="0"/>
                                          </p:val>
                                        </p:tav>
                                      </p:tavLst>
                                    </p:anim>
                                    <p:animEffect transition="in" filter="fade">
                                      <p:cBhvr>
                                        <p:cTn id="85" dur="750"/>
                                        <p:tgtEl>
                                          <p:spTgt spid="2"/>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3"/>
                                        </p:tgtEl>
                                        <p:attrNameLst>
                                          <p:attrName>style.visibility</p:attrName>
                                        </p:attrNameLst>
                                      </p:cBhvr>
                                      <p:to>
                                        <p:strVal val="visible"/>
                                      </p:to>
                                    </p:set>
                                    <p:anim calcmode="lin" valueType="num">
                                      <p:cBhvr>
                                        <p:cTn id="88" dur="750" fill="hold"/>
                                        <p:tgtEl>
                                          <p:spTgt spid="3"/>
                                        </p:tgtEl>
                                        <p:attrNameLst>
                                          <p:attrName>ppt_w</p:attrName>
                                        </p:attrNameLst>
                                      </p:cBhvr>
                                      <p:tavLst>
                                        <p:tav tm="0">
                                          <p:val>
                                            <p:fltVal val="0"/>
                                          </p:val>
                                        </p:tav>
                                        <p:tav tm="100000">
                                          <p:val>
                                            <p:strVal val="#ppt_w"/>
                                          </p:val>
                                        </p:tav>
                                      </p:tavLst>
                                    </p:anim>
                                    <p:anim calcmode="lin" valueType="num">
                                      <p:cBhvr>
                                        <p:cTn id="89" dur="750" fill="hold"/>
                                        <p:tgtEl>
                                          <p:spTgt spid="3"/>
                                        </p:tgtEl>
                                        <p:attrNameLst>
                                          <p:attrName>ppt_h</p:attrName>
                                        </p:attrNameLst>
                                      </p:cBhvr>
                                      <p:tavLst>
                                        <p:tav tm="0">
                                          <p:val>
                                            <p:fltVal val="0"/>
                                          </p:val>
                                        </p:tav>
                                        <p:tav tm="100000">
                                          <p:val>
                                            <p:strVal val="#ppt_h"/>
                                          </p:val>
                                        </p:tav>
                                      </p:tavLst>
                                    </p:anim>
                                    <p:anim calcmode="lin" valueType="num">
                                      <p:cBhvr>
                                        <p:cTn id="90" dur="750" fill="hold"/>
                                        <p:tgtEl>
                                          <p:spTgt spid="3"/>
                                        </p:tgtEl>
                                        <p:attrNameLst>
                                          <p:attrName>style.rotation</p:attrName>
                                        </p:attrNameLst>
                                      </p:cBhvr>
                                      <p:tavLst>
                                        <p:tav tm="0">
                                          <p:val>
                                            <p:fltVal val="360"/>
                                          </p:val>
                                        </p:tav>
                                        <p:tav tm="100000">
                                          <p:val>
                                            <p:fltVal val="0"/>
                                          </p:val>
                                        </p:tav>
                                      </p:tavLst>
                                    </p:anim>
                                    <p:animEffect transition="in" filter="fade">
                                      <p:cBhvr>
                                        <p:cTn id="91" dur="750"/>
                                        <p:tgtEl>
                                          <p:spTgt spid="3"/>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5"/>
                                        </p:tgtEl>
                                        <p:attrNameLst>
                                          <p:attrName>style.visibility</p:attrName>
                                        </p:attrNameLst>
                                      </p:cBhvr>
                                      <p:to>
                                        <p:strVal val="visible"/>
                                      </p:to>
                                    </p:set>
                                    <p:anim calcmode="lin" valueType="num">
                                      <p:cBhvr>
                                        <p:cTn id="94" dur="750" fill="hold"/>
                                        <p:tgtEl>
                                          <p:spTgt spid="5"/>
                                        </p:tgtEl>
                                        <p:attrNameLst>
                                          <p:attrName>ppt_w</p:attrName>
                                        </p:attrNameLst>
                                      </p:cBhvr>
                                      <p:tavLst>
                                        <p:tav tm="0">
                                          <p:val>
                                            <p:fltVal val="0"/>
                                          </p:val>
                                        </p:tav>
                                        <p:tav tm="100000">
                                          <p:val>
                                            <p:strVal val="#ppt_w"/>
                                          </p:val>
                                        </p:tav>
                                      </p:tavLst>
                                    </p:anim>
                                    <p:anim calcmode="lin" valueType="num">
                                      <p:cBhvr>
                                        <p:cTn id="95" dur="750" fill="hold"/>
                                        <p:tgtEl>
                                          <p:spTgt spid="5"/>
                                        </p:tgtEl>
                                        <p:attrNameLst>
                                          <p:attrName>ppt_h</p:attrName>
                                        </p:attrNameLst>
                                      </p:cBhvr>
                                      <p:tavLst>
                                        <p:tav tm="0">
                                          <p:val>
                                            <p:fltVal val="0"/>
                                          </p:val>
                                        </p:tav>
                                        <p:tav tm="100000">
                                          <p:val>
                                            <p:strVal val="#ppt_h"/>
                                          </p:val>
                                        </p:tav>
                                      </p:tavLst>
                                    </p:anim>
                                    <p:anim calcmode="lin" valueType="num">
                                      <p:cBhvr>
                                        <p:cTn id="96" dur="750" fill="hold"/>
                                        <p:tgtEl>
                                          <p:spTgt spid="5"/>
                                        </p:tgtEl>
                                        <p:attrNameLst>
                                          <p:attrName>style.rotation</p:attrName>
                                        </p:attrNameLst>
                                      </p:cBhvr>
                                      <p:tavLst>
                                        <p:tav tm="0">
                                          <p:val>
                                            <p:fltVal val="360"/>
                                          </p:val>
                                        </p:tav>
                                        <p:tav tm="100000">
                                          <p:val>
                                            <p:fltVal val="0"/>
                                          </p:val>
                                        </p:tav>
                                      </p:tavLst>
                                    </p:anim>
                                    <p:animEffect transition="in" filter="fade">
                                      <p:cBhvr>
                                        <p:cTn id="97" dur="750"/>
                                        <p:tgtEl>
                                          <p:spTgt spid="5"/>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6"/>
                                        </p:tgtEl>
                                        <p:attrNameLst>
                                          <p:attrName>style.visibility</p:attrName>
                                        </p:attrNameLst>
                                      </p:cBhvr>
                                      <p:to>
                                        <p:strVal val="visible"/>
                                      </p:to>
                                    </p:set>
                                    <p:anim calcmode="lin" valueType="num">
                                      <p:cBhvr>
                                        <p:cTn id="100" dur="750" fill="hold"/>
                                        <p:tgtEl>
                                          <p:spTgt spid="6"/>
                                        </p:tgtEl>
                                        <p:attrNameLst>
                                          <p:attrName>ppt_w</p:attrName>
                                        </p:attrNameLst>
                                      </p:cBhvr>
                                      <p:tavLst>
                                        <p:tav tm="0">
                                          <p:val>
                                            <p:fltVal val="0"/>
                                          </p:val>
                                        </p:tav>
                                        <p:tav tm="100000">
                                          <p:val>
                                            <p:strVal val="#ppt_w"/>
                                          </p:val>
                                        </p:tav>
                                      </p:tavLst>
                                    </p:anim>
                                    <p:anim calcmode="lin" valueType="num">
                                      <p:cBhvr>
                                        <p:cTn id="101" dur="750" fill="hold"/>
                                        <p:tgtEl>
                                          <p:spTgt spid="6"/>
                                        </p:tgtEl>
                                        <p:attrNameLst>
                                          <p:attrName>ppt_h</p:attrName>
                                        </p:attrNameLst>
                                      </p:cBhvr>
                                      <p:tavLst>
                                        <p:tav tm="0">
                                          <p:val>
                                            <p:fltVal val="0"/>
                                          </p:val>
                                        </p:tav>
                                        <p:tav tm="100000">
                                          <p:val>
                                            <p:strVal val="#ppt_h"/>
                                          </p:val>
                                        </p:tav>
                                      </p:tavLst>
                                    </p:anim>
                                    <p:anim calcmode="lin" valueType="num">
                                      <p:cBhvr>
                                        <p:cTn id="102" dur="750" fill="hold"/>
                                        <p:tgtEl>
                                          <p:spTgt spid="6"/>
                                        </p:tgtEl>
                                        <p:attrNameLst>
                                          <p:attrName>style.rotation</p:attrName>
                                        </p:attrNameLst>
                                      </p:cBhvr>
                                      <p:tavLst>
                                        <p:tav tm="0">
                                          <p:val>
                                            <p:fltVal val="360"/>
                                          </p:val>
                                        </p:tav>
                                        <p:tav tm="100000">
                                          <p:val>
                                            <p:fltVal val="0"/>
                                          </p:val>
                                        </p:tav>
                                      </p:tavLst>
                                    </p:anim>
                                    <p:animEffect transition="in" filter="fade">
                                      <p:cBhvr>
                                        <p:cTn id="103" dur="750"/>
                                        <p:tgtEl>
                                          <p:spTgt spid="6"/>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750" fill="hold"/>
                                        <p:tgtEl>
                                          <p:spTgt spid="14"/>
                                        </p:tgtEl>
                                        <p:attrNameLst>
                                          <p:attrName>ppt_w</p:attrName>
                                        </p:attrNameLst>
                                      </p:cBhvr>
                                      <p:tavLst>
                                        <p:tav tm="0">
                                          <p:val>
                                            <p:fltVal val="0"/>
                                          </p:val>
                                        </p:tav>
                                        <p:tav tm="100000">
                                          <p:val>
                                            <p:strVal val="#ppt_w"/>
                                          </p:val>
                                        </p:tav>
                                      </p:tavLst>
                                    </p:anim>
                                    <p:anim calcmode="lin" valueType="num">
                                      <p:cBhvr>
                                        <p:cTn id="107" dur="750" fill="hold"/>
                                        <p:tgtEl>
                                          <p:spTgt spid="14"/>
                                        </p:tgtEl>
                                        <p:attrNameLst>
                                          <p:attrName>ppt_h</p:attrName>
                                        </p:attrNameLst>
                                      </p:cBhvr>
                                      <p:tavLst>
                                        <p:tav tm="0">
                                          <p:val>
                                            <p:fltVal val="0"/>
                                          </p:val>
                                        </p:tav>
                                        <p:tav tm="100000">
                                          <p:val>
                                            <p:strVal val="#ppt_h"/>
                                          </p:val>
                                        </p:tav>
                                      </p:tavLst>
                                    </p:anim>
                                    <p:anim calcmode="lin" valueType="num">
                                      <p:cBhvr>
                                        <p:cTn id="108" dur="750" fill="hold"/>
                                        <p:tgtEl>
                                          <p:spTgt spid="14"/>
                                        </p:tgtEl>
                                        <p:attrNameLst>
                                          <p:attrName>style.rotation</p:attrName>
                                        </p:attrNameLst>
                                      </p:cBhvr>
                                      <p:tavLst>
                                        <p:tav tm="0">
                                          <p:val>
                                            <p:fltVal val="360"/>
                                          </p:val>
                                        </p:tav>
                                        <p:tav tm="100000">
                                          <p:val>
                                            <p:fltVal val="0"/>
                                          </p:val>
                                        </p:tav>
                                      </p:tavLst>
                                    </p:anim>
                                    <p:animEffect transition="in" filter="fade">
                                      <p:cBhvr>
                                        <p:cTn id="109" dur="750"/>
                                        <p:tgtEl>
                                          <p:spTgt spid="14"/>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17"/>
                                        </p:tgtEl>
                                        <p:attrNameLst>
                                          <p:attrName>style.visibility</p:attrName>
                                        </p:attrNameLst>
                                      </p:cBhvr>
                                      <p:to>
                                        <p:strVal val="visible"/>
                                      </p:to>
                                    </p:set>
                                    <p:anim calcmode="lin" valueType="num">
                                      <p:cBhvr>
                                        <p:cTn id="112" dur="750" fill="hold"/>
                                        <p:tgtEl>
                                          <p:spTgt spid="17"/>
                                        </p:tgtEl>
                                        <p:attrNameLst>
                                          <p:attrName>ppt_w</p:attrName>
                                        </p:attrNameLst>
                                      </p:cBhvr>
                                      <p:tavLst>
                                        <p:tav tm="0">
                                          <p:val>
                                            <p:fltVal val="0"/>
                                          </p:val>
                                        </p:tav>
                                        <p:tav tm="100000">
                                          <p:val>
                                            <p:strVal val="#ppt_w"/>
                                          </p:val>
                                        </p:tav>
                                      </p:tavLst>
                                    </p:anim>
                                    <p:anim calcmode="lin" valueType="num">
                                      <p:cBhvr>
                                        <p:cTn id="113" dur="750" fill="hold"/>
                                        <p:tgtEl>
                                          <p:spTgt spid="17"/>
                                        </p:tgtEl>
                                        <p:attrNameLst>
                                          <p:attrName>ppt_h</p:attrName>
                                        </p:attrNameLst>
                                      </p:cBhvr>
                                      <p:tavLst>
                                        <p:tav tm="0">
                                          <p:val>
                                            <p:fltVal val="0"/>
                                          </p:val>
                                        </p:tav>
                                        <p:tav tm="100000">
                                          <p:val>
                                            <p:strVal val="#ppt_h"/>
                                          </p:val>
                                        </p:tav>
                                      </p:tavLst>
                                    </p:anim>
                                    <p:anim calcmode="lin" valueType="num">
                                      <p:cBhvr>
                                        <p:cTn id="114" dur="750" fill="hold"/>
                                        <p:tgtEl>
                                          <p:spTgt spid="17"/>
                                        </p:tgtEl>
                                        <p:attrNameLst>
                                          <p:attrName>style.rotation</p:attrName>
                                        </p:attrNameLst>
                                      </p:cBhvr>
                                      <p:tavLst>
                                        <p:tav tm="0">
                                          <p:val>
                                            <p:fltVal val="360"/>
                                          </p:val>
                                        </p:tav>
                                        <p:tav tm="100000">
                                          <p:val>
                                            <p:fltVal val="0"/>
                                          </p:val>
                                        </p:tav>
                                      </p:tavLst>
                                    </p:anim>
                                    <p:animEffect transition="in" filter="fade">
                                      <p:cBhvr>
                                        <p:cTn id="115" dur="750"/>
                                        <p:tgtEl>
                                          <p:spTgt spid="17"/>
                                        </p:tgtEl>
                                      </p:cBhvr>
                                    </p:animEffect>
                                  </p:childTnLst>
                                </p:cTn>
                              </p:par>
                              <p:par>
                                <p:cTn id="116" presetID="45" presetClass="exit" presetSubtype="0" fill="hold" nodeType="withEffect">
                                  <p:stCondLst>
                                    <p:cond delay="1000"/>
                                  </p:stCondLst>
                                  <p:childTnLst>
                                    <p:animEffect transition="out" filter="fade">
                                      <p:cBhvr>
                                        <p:cTn id="117" dur="750"/>
                                        <p:tgtEl>
                                          <p:spTgt spid="2"/>
                                        </p:tgtEl>
                                      </p:cBhvr>
                                    </p:animEffect>
                                    <p:anim calcmode="lin" valueType="num">
                                      <p:cBhvr>
                                        <p:cTn id="118" dur="75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2"/>
                                        </p:tgtEl>
                                        <p:attrNameLst>
                                          <p:attrName>ppt_h</p:attrName>
                                        </p:attrNameLst>
                                      </p:cBhvr>
                                      <p:tavLst>
                                        <p:tav tm="0">
                                          <p:val>
                                            <p:strVal val="ppt_h"/>
                                          </p:val>
                                        </p:tav>
                                        <p:tav tm="100000">
                                          <p:val>
                                            <p:strVal val="ppt_h"/>
                                          </p:val>
                                        </p:tav>
                                      </p:tavLst>
                                    </p:anim>
                                    <p:set>
                                      <p:cBhvr>
                                        <p:cTn id="120" dur="1" fill="hold">
                                          <p:stCondLst>
                                            <p:cond delay="749"/>
                                          </p:stCondLst>
                                        </p:cTn>
                                        <p:tgtEl>
                                          <p:spTgt spid="2"/>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3"/>
                                        </p:tgtEl>
                                      </p:cBhvr>
                                    </p:animEffect>
                                    <p:anim calcmode="lin" valueType="num">
                                      <p:cBhvr>
                                        <p:cTn id="123" dur="75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3"/>
                                        </p:tgtEl>
                                        <p:attrNameLst>
                                          <p:attrName>ppt_h</p:attrName>
                                        </p:attrNameLst>
                                      </p:cBhvr>
                                      <p:tavLst>
                                        <p:tav tm="0">
                                          <p:val>
                                            <p:strVal val="ppt_h"/>
                                          </p:val>
                                        </p:tav>
                                        <p:tav tm="100000">
                                          <p:val>
                                            <p:strVal val="ppt_h"/>
                                          </p:val>
                                        </p:tav>
                                      </p:tavLst>
                                    </p:anim>
                                    <p:set>
                                      <p:cBhvr>
                                        <p:cTn id="125" dur="1" fill="hold">
                                          <p:stCondLst>
                                            <p:cond delay="749"/>
                                          </p:stCondLst>
                                        </p:cTn>
                                        <p:tgtEl>
                                          <p:spTgt spid="3"/>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5"/>
                                        </p:tgtEl>
                                      </p:cBhvr>
                                    </p:animEffect>
                                    <p:anim calcmode="lin" valueType="num">
                                      <p:cBhvr>
                                        <p:cTn id="128" dur="75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5"/>
                                        </p:tgtEl>
                                        <p:attrNameLst>
                                          <p:attrName>ppt_h</p:attrName>
                                        </p:attrNameLst>
                                      </p:cBhvr>
                                      <p:tavLst>
                                        <p:tav tm="0">
                                          <p:val>
                                            <p:strVal val="ppt_h"/>
                                          </p:val>
                                        </p:tav>
                                        <p:tav tm="100000">
                                          <p:val>
                                            <p:strVal val="ppt_h"/>
                                          </p:val>
                                        </p:tav>
                                      </p:tavLst>
                                    </p:anim>
                                    <p:set>
                                      <p:cBhvr>
                                        <p:cTn id="130" dur="1" fill="hold">
                                          <p:stCondLst>
                                            <p:cond delay="749"/>
                                          </p:stCondLst>
                                        </p:cTn>
                                        <p:tgtEl>
                                          <p:spTgt spid="5"/>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6"/>
                                        </p:tgtEl>
                                      </p:cBhvr>
                                    </p:animEffect>
                                    <p:anim calcmode="lin" valueType="num">
                                      <p:cBhvr>
                                        <p:cTn id="133" dur="75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6"/>
                                        </p:tgtEl>
                                        <p:attrNameLst>
                                          <p:attrName>ppt_h</p:attrName>
                                        </p:attrNameLst>
                                      </p:cBhvr>
                                      <p:tavLst>
                                        <p:tav tm="0">
                                          <p:val>
                                            <p:strVal val="ppt_h"/>
                                          </p:val>
                                        </p:tav>
                                        <p:tav tm="100000">
                                          <p:val>
                                            <p:strVal val="ppt_h"/>
                                          </p:val>
                                        </p:tav>
                                      </p:tavLst>
                                    </p:anim>
                                    <p:set>
                                      <p:cBhvr>
                                        <p:cTn id="135" dur="1" fill="hold">
                                          <p:stCondLst>
                                            <p:cond delay="749"/>
                                          </p:stCondLst>
                                        </p:cTn>
                                        <p:tgtEl>
                                          <p:spTgt spid="6"/>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14"/>
                                        </p:tgtEl>
                                      </p:cBhvr>
                                    </p:animEffect>
                                    <p:anim calcmode="lin" valueType="num">
                                      <p:cBhvr>
                                        <p:cTn id="13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14"/>
                                        </p:tgtEl>
                                        <p:attrNameLst>
                                          <p:attrName>ppt_h</p:attrName>
                                        </p:attrNameLst>
                                      </p:cBhvr>
                                      <p:tavLst>
                                        <p:tav tm="0">
                                          <p:val>
                                            <p:strVal val="ppt_h"/>
                                          </p:val>
                                        </p:tav>
                                        <p:tav tm="100000">
                                          <p:val>
                                            <p:strVal val="ppt_h"/>
                                          </p:val>
                                        </p:tav>
                                      </p:tavLst>
                                    </p:anim>
                                    <p:set>
                                      <p:cBhvr>
                                        <p:cTn id="140" dur="1" fill="hold">
                                          <p:stCondLst>
                                            <p:cond delay="749"/>
                                          </p:stCondLst>
                                        </p:cTn>
                                        <p:tgtEl>
                                          <p:spTgt spid="14"/>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17"/>
                                        </p:tgtEl>
                                      </p:cBhvr>
                                    </p:animEffect>
                                    <p:anim calcmode="lin" valueType="num">
                                      <p:cBhvr>
                                        <p:cTn id="14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17"/>
                                        </p:tgtEl>
                                        <p:attrNameLst>
                                          <p:attrName>ppt_h</p:attrName>
                                        </p:attrNameLst>
                                      </p:cBhvr>
                                      <p:tavLst>
                                        <p:tav tm="0">
                                          <p:val>
                                            <p:strVal val="ppt_h"/>
                                          </p:val>
                                        </p:tav>
                                        <p:tav tm="100000">
                                          <p:val>
                                            <p:strVal val="ppt_h"/>
                                          </p:val>
                                        </p:tav>
                                      </p:tavLst>
                                    </p:anim>
                                    <p:set>
                                      <p:cBhvr>
                                        <p:cTn id="145" dur="1" fill="hold">
                                          <p:stCondLst>
                                            <p:cond delay="749"/>
                                          </p:stCondLst>
                                        </p:cTn>
                                        <p:tgtEl>
                                          <p:spTgt spid="17"/>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20"/>
                                        </p:tgtEl>
                                        <p:attrNameLst>
                                          <p:attrName>style.visibility</p:attrName>
                                        </p:attrNameLst>
                                      </p:cBhvr>
                                      <p:to>
                                        <p:strVal val="visible"/>
                                      </p:to>
                                    </p:set>
                                    <p:animEffect transition="in" filter="fade">
                                      <p:cBhvr>
                                        <p:cTn id="193" dur="500"/>
                                        <p:tgtEl>
                                          <p:spTgt spid="20"/>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7862812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8696978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userDrawn="1"/>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202787409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65177406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userDrawn="1"/>
        </p:nvGrpSpPr>
        <p:grpSpPr>
          <a:xfrm>
            <a:off x="5464279" y="1565056"/>
            <a:ext cx="6160409" cy="930622"/>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userDrawn="1"/>
        </p:nvGrpSpPr>
        <p:grpSpPr>
          <a:xfrm>
            <a:off x="357721" y="2688897"/>
            <a:ext cx="5809220" cy="930033"/>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userDrawn="1"/>
        </p:nvGrpSpPr>
        <p:grpSpPr>
          <a:xfrm>
            <a:off x="5489301" y="3715184"/>
            <a:ext cx="6092442" cy="1315490"/>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userDrawn="1"/>
        </p:nvGrpSpPr>
        <p:grpSpPr>
          <a:xfrm>
            <a:off x="288180" y="5104976"/>
            <a:ext cx="5878761" cy="935219"/>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534510" y="473756"/>
            <a:ext cx="5632431" cy="950907"/>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fr-FR" altLang="ja-JP" dirty="0"/>
              <a:t>Fu</a:t>
            </a:r>
            <a:endParaRPr kumimoji="1" lang="ja-JP" altLang="en-US" dirty="0"/>
          </a:p>
        </p:txBody>
      </p:sp>
      <p:cxnSp>
        <p:nvCxnSpPr>
          <p:cNvPr id="26" name="直線コネクタ 25"/>
          <p:cNvCxnSpPr/>
          <p:nvPr userDrawn="1"/>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28024" y="174908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5614868" y="177404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41" name="テキスト プレースホルダー 6"/>
          <p:cNvSpPr>
            <a:spLocks noGrp="1"/>
          </p:cNvSpPr>
          <p:nvPr>
            <p:ph type="body" sz="quarter" idx="30" hasCustomPrompt="1"/>
          </p:nvPr>
        </p:nvSpPr>
        <p:spPr>
          <a:xfrm>
            <a:off x="2470774" y="2910205"/>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5569140" y="2935163"/>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8" name="テキスト プレースホルダー 6"/>
          <p:cNvSpPr>
            <a:spLocks noGrp="1"/>
          </p:cNvSpPr>
          <p:nvPr>
            <p:ph type="body" sz="quarter" idx="32" hasCustomPrompt="1"/>
          </p:nvPr>
        </p:nvSpPr>
        <p:spPr>
          <a:xfrm>
            <a:off x="6128741" y="4061224"/>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5615585" y="4086181"/>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62" name="テキスト プレースホルダー 6"/>
          <p:cNvSpPr>
            <a:spLocks noGrp="1"/>
          </p:cNvSpPr>
          <p:nvPr>
            <p:ph type="body" sz="quarter" idx="34" hasCustomPrompt="1"/>
          </p:nvPr>
        </p:nvSpPr>
        <p:spPr>
          <a:xfrm>
            <a:off x="2496152" y="5290741"/>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5594519" y="5315699"/>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7" name="正方形/長方形 66"/>
          <p:cNvSpPr/>
          <p:nvPr userDrawn="1"/>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4874899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500"/>
                            </p:stCondLst>
                            <p:childTnLst>
                              <p:par>
                                <p:cTn id="19" presetID="2" presetClass="entr" presetSubtype="1" decel="10000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 presetClass="entr" presetSubtype="8" decel="100000" fill="hold" grpId="0" nodeType="afterEffect">
                                  <p:stCondLst>
                                    <p:cond delay="0"/>
                                  </p:stCondLst>
                                  <p:iterate type="wd">
                                    <p:tmPct val="10000"/>
                                  </p:iterate>
                                  <p:childTnLst>
                                    <p:set>
                                      <p:cBhvr>
                                        <p:cTn id="25" dur="1" fill="hold">
                                          <p:stCondLst>
                                            <p:cond delay="0"/>
                                          </p:stCondLst>
                                        </p:cTn>
                                        <p:tgtEl>
                                          <p:spTgt spid="21">
                                            <p:txEl>
                                              <p:pRg st="0" end="0"/>
                                            </p:txEl>
                                          </p:spTgt>
                                        </p:tgtEl>
                                        <p:attrNameLst>
                                          <p:attrName>style.visibility</p:attrName>
                                        </p:attrNameLst>
                                      </p:cBhvr>
                                      <p:to>
                                        <p:strVal val="visible"/>
                                      </p:to>
                                    </p:set>
                                    <p:anim calcmode="lin" valueType="num">
                                      <p:cBhvr additive="base">
                                        <p:cTn id="2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1">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 presetClass="entr" presetSubtype="1" decel="10000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 presetClass="entr" presetSubtype="2" decel="100000" fill="hold" grpId="0" nodeType="afterEffect">
                                  <p:stCondLst>
                                    <p:cond delay="0"/>
                                  </p:stCondLst>
                                  <p:iterate type="wd">
                                    <p:tmPct val="10000"/>
                                  </p:iterate>
                                  <p:childTnLst>
                                    <p:set>
                                      <p:cBhvr>
                                        <p:cTn id="39" dur="1" fill="hold">
                                          <p:stCondLst>
                                            <p:cond delay="0"/>
                                          </p:stCondLst>
                                        </p:cTn>
                                        <p:tgtEl>
                                          <p:spTgt spid="33">
                                            <p:txEl>
                                              <p:pRg st="0" end="0"/>
                                            </p:txEl>
                                          </p:spTgt>
                                        </p:tgtEl>
                                        <p:attrNameLst>
                                          <p:attrName>style.visibility</p:attrName>
                                        </p:attrNameLst>
                                      </p:cBhvr>
                                      <p:to>
                                        <p:strVal val="visible"/>
                                      </p:to>
                                    </p:set>
                                    <p:anim calcmode="lin" valueType="num">
                                      <p:cBhvr additive="base">
                                        <p:cTn id="40"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33">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1" decel="10000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0-#ppt_h/2"/>
                                          </p:val>
                                        </p:tav>
                                        <p:tav tm="100000">
                                          <p:val>
                                            <p:strVal val="#ppt_y"/>
                                          </p:val>
                                        </p:tav>
                                      </p:tavLst>
                                    </p:anim>
                                  </p:childTnLst>
                                </p:cTn>
                              </p:par>
                            </p:childTnLst>
                          </p:cTn>
                        </p:par>
                        <p:par>
                          <p:cTn id="46" fill="hold">
                            <p:stCondLst>
                              <p:cond delay="4100"/>
                            </p:stCondLst>
                            <p:childTnLst>
                              <p:par>
                                <p:cTn id="47" presetID="2" presetClass="entr" presetSubtype="1" decel="10000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0-#ppt_h/2"/>
                                          </p:val>
                                        </p:tav>
                                        <p:tav tm="100000">
                                          <p:val>
                                            <p:strVal val="#ppt_y"/>
                                          </p:val>
                                        </p:tav>
                                      </p:tavLst>
                                    </p:anim>
                                  </p:childTnLst>
                                </p:cTn>
                              </p:par>
                            </p:childTnLst>
                          </p:cTn>
                        </p:par>
                        <p:par>
                          <p:cTn id="51" fill="hold">
                            <p:stCondLst>
                              <p:cond delay="4600"/>
                            </p:stCondLst>
                            <p:childTnLst>
                              <p:par>
                                <p:cTn id="52" presetID="2" presetClass="entr" presetSubtype="8" decel="100000" fill="hold" grpId="0" nodeType="afterEffect">
                                  <p:stCondLst>
                                    <p:cond delay="0"/>
                                  </p:stCondLst>
                                  <p:iterate type="wd">
                                    <p:tmPct val="10000"/>
                                  </p:iterate>
                                  <p:childTnLst>
                                    <p:set>
                                      <p:cBhvr>
                                        <p:cTn id="53" dur="1" fill="hold">
                                          <p:stCondLst>
                                            <p:cond delay="0"/>
                                          </p:stCondLst>
                                        </p:cTn>
                                        <p:tgtEl>
                                          <p:spTgt spid="41">
                                            <p:txEl>
                                              <p:pRg st="0" end="0"/>
                                            </p:txEl>
                                          </p:spTgt>
                                        </p:tgtEl>
                                        <p:attrNameLst>
                                          <p:attrName>style.visibility</p:attrName>
                                        </p:attrNameLst>
                                      </p:cBhvr>
                                      <p:to>
                                        <p:strVal val="visible"/>
                                      </p:to>
                                    </p:set>
                                    <p:anim calcmode="lin" valueType="num">
                                      <p:cBhvr additive="base">
                                        <p:cTn id="54"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41">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1" decel="10000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0-#ppt_h/2"/>
                                          </p:val>
                                        </p:tav>
                                        <p:tav tm="100000">
                                          <p:val>
                                            <p:strVal val="#ppt_y"/>
                                          </p:val>
                                        </p:tav>
                                      </p:tavLst>
                                    </p:anim>
                                  </p:childTnLst>
                                </p:cTn>
                              </p:par>
                            </p:childTnLst>
                          </p:cTn>
                        </p:par>
                        <p:par>
                          <p:cTn id="60" fill="hold">
                            <p:stCondLst>
                              <p:cond delay="5200"/>
                            </p:stCondLst>
                            <p:childTnLst>
                              <p:par>
                                <p:cTn id="61" presetID="2" presetClass="entr" presetSubtype="1" decel="100000"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0-#ppt_h/2"/>
                                          </p:val>
                                        </p:tav>
                                        <p:tav tm="100000">
                                          <p:val>
                                            <p:strVal val="#ppt_y"/>
                                          </p:val>
                                        </p:tav>
                                      </p:tavLst>
                                    </p:anim>
                                  </p:childTnLst>
                                </p:cTn>
                              </p:par>
                            </p:childTnLst>
                          </p:cTn>
                        </p:par>
                        <p:par>
                          <p:cTn id="65" fill="hold">
                            <p:stCondLst>
                              <p:cond delay="5700"/>
                            </p:stCondLst>
                            <p:childTnLst>
                              <p:par>
                                <p:cTn id="66" presetID="2" presetClass="entr" presetSubtype="2" decel="100000" fill="hold" grpId="0" nodeType="afterEffect">
                                  <p:stCondLst>
                                    <p:cond delay="0"/>
                                  </p:stCondLst>
                                  <p:iterate type="wd">
                                    <p:tmPct val="10000"/>
                                  </p:iterate>
                                  <p:childTnLst>
                                    <p:set>
                                      <p:cBhvr>
                                        <p:cTn id="67" dur="1" fill="hold">
                                          <p:stCondLst>
                                            <p:cond delay="0"/>
                                          </p:stCondLst>
                                        </p:cTn>
                                        <p:tgtEl>
                                          <p:spTgt spid="48">
                                            <p:txEl>
                                              <p:pRg st="0" end="0"/>
                                            </p:txEl>
                                          </p:spTgt>
                                        </p:tgtEl>
                                        <p:attrNameLst>
                                          <p:attrName>style.visibility</p:attrName>
                                        </p:attrNameLst>
                                      </p:cBhvr>
                                      <p:to>
                                        <p:strVal val="visible"/>
                                      </p:to>
                                    </p:set>
                                    <p:anim calcmode="lin" valueType="num">
                                      <p:cBhvr additive="base">
                                        <p:cTn id="68"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48">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1" decel="100000"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0-#ppt_h/2"/>
                                          </p:val>
                                        </p:tav>
                                        <p:tav tm="100000">
                                          <p:val>
                                            <p:strVal val="#ppt_y"/>
                                          </p:val>
                                        </p:tav>
                                      </p:tavLst>
                                    </p:anim>
                                  </p:childTnLst>
                                </p:cTn>
                              </p:par>
                            </p:childTnLst>
                          </p:cTn>
                        </p:par>
                        <p:par>
                          <p:cTn id="74" fill="hold">
                            <p:stCondLst>
                              <p:cond delay="6300"/>
                            </p:stCondLst>
                            <p:childTnLst>
                              <p:par>
                                <p:cTn id="75" presetID="2" presetClass="entr" presetSubtype="1" decel="100000"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500" fill="hold"/>
                                        <p:tgtEl>
                                          <p:spTgt spid="63"/>
                                        </p:tgtEl>
                                        <p:attrNameLst>
                                          <p:attrName>ppt_x</p:attrName>
                                        </p:attrNameLst>
                                      </p:cBhvr>
                                      <p:tavLst>
                                        <p:tav tm="0">
                                          <p:val>
                                            <p:strVal val="#ppt_x"/>
                                          </p:val>
                                        </p:tav>
                                        <p:tav tm="100000">
                                          <p:val>
                                            <p:strVal val="#ppt_x"/>
                                          </p:val>
                                        </p:tav>
                                      </p:tavLst>
                                    </p:anim>
                                    <p:anim calcmode="lin" valueType="num">
                                      <p:cBhvr additive="base">
                                        <p:cTn id="78" dur="500" fill="hold"/>
                                        <p:tgtEl>
                                          <p:spTgt spid="63"/>
                                        </p:tgtEl>
                                        <p:attrNameLst>
                                          <p:attrName>ppt_y</p:attrName>
                                        </p:attrNameLst>
                                      </p:cBhvr>
                                      <p:tavLst>
                                        <p:tav tm="0">
                                          <p:val>
                                            <p:strVal val="0-#ppt_h/2"/>
                                          </p:val>
                                        </p:tav>
                                        <p:tav tm="100000">
                                          <p:val>
                                            <p:strVal val="#ppt_y"/>
                                          </p:val>
                                        </p:tav>
                                      </p:tavLst>
                                    </p:anim>
                                  </p:childTnLst>
                                </p:cTn>
                              </p:par>
                            </p:childTnLst>
                          </p:cTn>
                        </p:par>
                        <p:par>
                          <p:cTn id="79" fill="hold">
                            <p:stCondLst>
                              <p:cond delay="6800"/>
                            </p:stCondLst>
                            <p:childTnLst>
                              <p:par>
                                <p:cTn id="80" presetID="2" presetClass="entr" presetSubtype="8" decel="100000" fill="hold" grpId="0" nodeType="afterEffect">
                                  <p:stCondLst>
                                    <p:cond delay="0"/>
                                  </p:stCondLst>
                                  <p:iterate type="wd">
                                    <p:tmPct val="10000"/>
                                  </p:iterate>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1" decel="100000"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 calcmode="lin" valueType="num">
                                      <p:cBhvr additive="base">
                                        <p:cTn id="86" dur="500" fill="hold"/>
                                        <p:tgtEl>
                                          <p:spTgt spid="58"/>
                                        </p:tgtEl>
                                        <p:attrNameLst>
                                          <p:attrName>ppt_x</p:attrName>
                                        </p:attrNameLst>
                                      </p:cBhvr>
                                      <p:tavLst>
                                        <p:tav tm="0">
                                          <p:val>
                                            <p:strVal val="#ppt_x"/>
                                          </p:val>
                                        </p:tav>
                                        <p:tav tm="100000">
                                          <p:val>
                                            <p:strVal val="#ppt_x"/>
                                          </p:val>
                                        </p:tav>
                                      </p:tavLst>
                                    </p:anim>
                                    <p:anim calcmode="lin" valueType="num">
                                      <p:cBhvr additive="base">
                                        <p:cTn id="87"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nodePh="1">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5" grpId="0"/>
      <p:bldP spid="6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userDrawn="1"/>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userDrawn="1"/>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userDrawn="1"/>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1371381" y="1719237"/>
            <a:ext cx="4002631" cy="605404"/>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204826282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userDrawn="1"/>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userDrawn="1"/>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userDrawn="1"/>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93685450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388207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userDrawn="1"/>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userDrawn="1"/>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userDrawn="1"/>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userDrawn="1"/>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75107835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userDrawn="1"/>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2618857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userDrawn="1"/>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userDrawn="1"/>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2729642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userDrawn="1"/>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userDrawn="1">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userDrawn="1"/>
        </p:nvGrpSpPr>
        <p:grpSpPr>
          <a:xfrm>
            <a:off x="451888" y="1200182"/>
            <a:ext cx="6932502" cy="395670"/>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76968415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5820322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userDrawn="1"/>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userDrawn="1"/>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userDrawn="1"/>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userDrawn="1"/>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userDrawn="1"/>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331059889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4102754" y="1687675"/>
            <a:ext cx="2704733" cy="5028221"/>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userDrawn="1"/>
        </p:nvGrpSpPr>
        <p:grpSpPr>
          <a:xfrm>
            <a:off x="1398021" y="1689293"/>
            <a:ext cx="2704733" cy="5028221"/>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userDrawn="1"/>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userDrawn="1"/>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36" name="直角三角形 35"/>
          <p:cNvSpPr/>
          <p:nvPr userDrawn="1"/>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userDrawn="1"/>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userDrawn="1"/>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userDrawn="1"/>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userDrawn="1"/>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userDrawn="1"/>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4120370" y="2335395"/>
            <a:ext cx="553357"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userDrawn="1"/>
        </p:nvSpPr>
        <p:spPr>
          <a:xfrm>
            <a:off x="4476330" y="3438303"/>
            <a:ext cx="553357"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userDrawn="1"/>
        </p:nvSpPr>
        <p:spPr>
          <a:xfrm>
            <a:off x="4847285" y="4548907"/>
            <a:ext cx="553357"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userDrawn="1"/>
        </p:nvSpPr>
        <p:spPr>
          <a:xfrm>
            <a:off x="5200100" y="5643334"/>
            <a:ext cx="553357"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18696733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userDrawn="1"/>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401879117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62957063"/>
      </p:ext>
    </p:extLst>
  </p:cSld>
  <p:clrMapOvr>
    <a:masterClrMapping/>
  </p:clrMapOvr>
  <p:transition>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Modifiez le style du titre</a:t>
            </a: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6F49B040-4472-4EB5-84C5-C1979E3C0CB2}" type="datetime1">
              <a:rPr lang="fr-FR" smtClean="0"/>
              <a:pPr/>
              <a:t>07/11/2019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6C6C5FC9-3132-45A2-B5A6-43FC131E564A}" type="slidenum">
              <a:rPr lang="fr-FR" smtClean="0"/>
              <a:pPr/>
              <a:t>‹N°›</a:t>
            </a:fld>
            <a:endParaRPr lang="fr-FR" dirty="0"/>
          </a:p>
        </p:txBody>
      </p:sp>
    </p:spTree>
    <p:extLst>
      <p:ext uri="{BB962C8B-B14F-4D97-AF65-F5344CB8AC3E}">
        <p14:creationId xmlns:p14="http://schemas.microsoft.com/office/powerpoint/2010/main" val="1378670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609600" y="6356351"/>
            <a:ext cx="2844800" cy="365125"/>
          </a:xfrm>
          <a:prstGeom prst="rect">
            <a:avLst/>
          </a:prstGeom>
        </p:spPr>
        <p:txBody>
          <a:bodyPr/>
          <a:lstStyle/>
          <a:p>
            <a:fld id="{428DA45F-5C3A-416C-B1B3-A6A87898A1A1}" type="datetime1">
              <a:rPr lang="fr-FR" smtClean="0"/>
              <a:pPr/>
              <a:t>07/11/2019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6C6C5FC9-3132-45A2-B5A6-43FC131E564A}" type="slidenum">
              <a:rPr lang="fr-FR" smtClean="0"/>
              <a:pPr/>
              <a:t>‹N°›</a:t>
            </a:fld>
            <a:endParaRPr lang="fr-FR" dirty="0"/>
          </a:p>
        </p:txBody>
      </p:sp>
    </p:spTree>
    <p:extLst>
      <p:ext uri="{BB962C8B-B14F-4D97-AF65-F5344CB8AC3E}">
        <p14:creationId xmlns:p14="http://schemas.microsoft.com/office/powerpoint/2010/main" val="191676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userDrawn="1"/>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userDrawn="1"/>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userDrawn="1"/>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userDrawn="1"/>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userDrawn="1"/>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93470034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5397219"/>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130149683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userDrawn="1"/>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userDrawn="1"/>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userDrawn="1"/>
        </p:nvGrpSpPr>
        <p:grpSpPr>
          <a:xfrm rot="17100000">
            <a:off x="4415471" y="1613249"/>
            <a:ext cx="3360000" cy="3360292"/>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userDrawn="1"/>
        </p:nvGrpSpPr>
        <p:grpSpPr>
          <a:xfrm rot="11994079">
            <a:off x="4295315" y="1493395"/>
            <a:ext cx="3600312" cy="36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userDrawn="1"/>
        </p:nvGrpSpPr>
        <p:grpSpPr>
          <a:xfrm rot="3600000">
            <a:off x="4175471" y="1373228"/>
            <a:ext cx="3840000" cy="3840333"/>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userDrawn="1"/>
        </p:nvGrpSpPr>
        <p:grpSpPr>
          <a:xfrm rot="18000000">
            <a:off x="4055471" y="1253218"/>
            <a:ext cx="4080000" cy="4080354"/>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userDrawn="1"/>
        </p:nvGrpSpPr>
        <p:grpSpPr>
          <a:xfrm rot="7511662">
            <a:off x="3935471" y="1133207"/>
            <a:ext cx="4320000" cy="4320375"/>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userDrawn="1"/>
        </p:nvGrpSpPr>
        <p:grpSpPr>
          <a:xfrm rot="10993309">
            <a:off x="3815273" y="1013395"/>
            <a:ext cx="4560396" cy="456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5730640" y="5397219"/>
            <a:ext cx="725488" cy="125685"/>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51176753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4429600"/>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112657456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10815707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86512022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userDrawn="1"/>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userDrawn="1"/>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userDrawn="1"/>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userDrawn="1"/>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userDrawn="1"/>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userDrawn="1"/>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354118531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0411142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789149836"/>
      </p:ext>
    </p:extLst>
  </p:cSld>
  <p:clrMapOvr>
    <a:masterClrMapping/>
  </p:clrMapOvr>
  <p:transition>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userDrawn="1"/>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userDrawn="1"/>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userDrawn="1"/>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userDrawn="1"/>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56519551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3909317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userDrawn="1"/>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20064543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08491339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5343196" y="37273"/>
            <a:ext cx="6848804" cy="4481941"/>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userDrawn="1">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userDrawn="1">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userDrawn="1">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userDrawn="1">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userDrawn="1">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userDrawn="1">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userDrawn="1">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userDrawn="1"/>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userDrawn="1"/>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10151893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7032720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userDrawn="1"/>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userDrawn="1"/>
        </p:nvGrpSpPr>
        <p:grpSpPr>
          <a:xfrm>
            <a:off x="657131" y="1938114"/>
            <a:ext cx="361981" cy="95250"/>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userDrawn="1"/>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userDrawn="1"/>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userDrawn="1"/>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userDrawn="1"/>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userDrawn="1"/>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4869824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41763867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23476493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19011989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410995401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65103973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438206"/>
      </p:ext>
    </p:extLst>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userDrawn="1"/>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40255591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947065"/>
      </p:ext>
    </p:extLst>
  </p:cSld>
  <p:clrMapOvr>
    <a:masterClrMapping/>
  </p:clrMapOvr>
  <p:transition>
    <p:cove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39291994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11291982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5935" y="6309239"/>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35106"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11211" y="722341"/>
            <a:ext cx="955389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Title 5"/>
          <p:cNvSpPr>
            <a:spLocks noGrp="1"/>
          </p:cNvSpPr>
          <p:nvPr>
            <p:ph type="title"/>
          </p:nvPr>
        </p:nvSpPr>
        <p:spPr>
          <a:xfrm>
            <a:off x="2097893" y="155461"/>
            <a:ext cx="9567208" cy="578312"/>
          </a:xfrm>
        </p:spPr>
        <p:txBody>
          <a:bodyPr/>
          <a:lstStyle/>
          <a:p>
            <a:r>
              <a:rPr lang="en-US" dirty="0"/>
              <a:t>Click to edit Master title style</a:t>
            </a:r>
            <a:endParaRPr lang="fr-FR" dirty="0"/>
          </a:p>
        </p:txBody>
      </p:sp>
    </p:spTree>
    <p:extLst>
      <p:ext uri="{BB962C8B-B14F-4D97-AF65-F5344CB8AC3E}">
        <p14:creationId xmlns:p14="http://schemas.microsoft.com/office/powerpoint/2010/main" val="272487185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1+#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2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200"/>
                        <p:tgtEl>
                          <p:spTgt spid="7"/>
                        </p:tgtEl>
                      </p:cBhvr>
                    </p:animEffect>
                  </p:childTnLst>
                </p:cTn>
              </p:par>
            </p:tnLst>
          </p:tmpl>
        </p:tmplLst>
      </p:bldP>
      <p:bldP spid="8" grpId="0" animBg="1"/>
      <p:bldP spid="8" grpId="1" animBg="1"/>
      <p:bldP spid="8" grpId="2" animBg="1"/>
      <p:bldP spid="8" grpId="3"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5397219"/>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100688675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userDrawn="1"/>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userDrawn="1"/>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userDrawn="1"/>
        </p:nvGrpSpPr>
        <p:grpSpPr>
          <a:xfrm rot="17100000">
            <a:off x="4415471" y="1613249"/>
            <a:ext cx="3360000" cy="3360292"/>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userDrawn="1"/>
        </p:nvGrpSpPr>
        <p:grpSpPr>
          <a:xfrm rot="11994079">
            <a:off x="4295315" y="1493395"/>
            <a:ext cx="3600312" cy="36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userDrawn="1"/>
        </p:nvGrpSpPr>
        <p:grpSpPr>
          <a:xfrm rot="3600000">
            <a:off x="4175471" y="1373228"/>
            <a:ext cx="3840000" cy="3840333"/>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userDrawn="1"/>
        </p:nvGrpSpPr>
        <p:grpSpPr>
          <a:xfrm rot="18000000">
            <a:off x="4055471" y="1253218"/>
            <a:ext cx="4080000" cy="4080354"/>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userDrawn="1"/>
        </p:nvGrpSpPr>
        <p:grpSpPr>
          <a:xfrm rot="7511662">
            <a:off x="3935471" y="1133207"/>
            <a:ext cx="4320000" cy="4320375"/>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userDrawn="1"/>
        </p:nvGrpSpPr>
        <p:grpSpPr>
          <a:xfrm rot="10993309">
            <a:off x="3815273" y="1013395"/>
            <a:ext cx="4560396" cy="456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5730640" y="5397219"/>
            <a:ext cx="725488" cy="125685"/>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35923971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4429600"/>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162590404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64858495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93900751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userDrawn="1"/>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userDrawn="1"/>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userDrawn="1"/>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userDrawn="1"/>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userDrawn="1"/>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userDrawn="1"/>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115262400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userDrawn="1"/>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userDrawn="1"/>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userDrawn="1"/>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57351498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2705749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063956217"/>
      </p:ext>
    </p:extLst>
  </p:cSld>
  <p:clrMapOvr>
    <a:masterClrMapping/>
  </p:clrMapOvr>
  <p:transition>
    <p:cove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userDrawn="1"/>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userDrawn="1"/>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userDrawn="1"/>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userDrawn="1"/>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308898787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886402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442816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5343196" y="37273"/>
            <a:ext cx="6848804" cy="4481941"/>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userDrawn="1">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userDrawn="1">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userDrawn="1">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userDrawn="1">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userDrawn="1">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userDrawn="1">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userDrawn="1">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userDrawn="1"/>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userDrawn="1"/>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7437160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0401424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userDrawn="1"/>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userDrawn="1"/>
        </p:nvGrpSpPr>
        <p:grpSpPr>
          <a:xfrm>
            <a:off x="657131" y="1938114"/>
            <a:ext cx="361981" cy="95250"/>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userDrawn="1"/>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userDrawn="1"/>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userDrawn="1"/>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userDrawn="1"/>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userDrawn="1"/>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07830907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23583" y="1220746"/>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402865" y="36002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528253" y="3410011"/>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345498035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23212221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fr-FR" altLang="ja-JP"/>
              <a:t>Cliquez sur l'icône pour ajouter une image</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3293189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80693084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76284896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67084502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586465"/>
      </p:ext>
    </p:extLst>
  </p:cSld>
  <p:clrMapOvr>
    <a:masterClrMapping/>
  </p:clrMapOvr>
  <p:transition>
    <p:cove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657499"/>
      </p:ext>
    </p:extLst>
  </p:cSld>
  <p:clrMapOvr>
    <a:masterClrMapping/>
  </p:clrMapOvr>
  <p:transition>
    <p:cove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9826942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88221702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0279178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11211" y="722341"/>
            <a:ext cx="955389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Title 5"/>
          <p:cNvSpPr>
            <a:spLocks noGrp="1"/>
          </p:cNvSpPr>
          <p:nvPr>
            <p:ph type="title"/>
          </p:nvPr>
        </p:nvSpPr>
        <p:spPr>
          <a:xfrm>
            <a:off x="2097893" y="155461"/>
            <a:ext cx="9567208" cy="578312"/>
          </a:xfrm>
        </p:spPr>
        <p:txBody>
          <a:bodyPr/>
          <a:lstStyle/>
          <a:p>
            <a:r>
              <a:rPr lang="en-US" dirty="0"/>
              <a:t>Click to edit Master title style</a:t>
            </a:r>
            <a:endParaRPr lang="fr-FR" dirty="0"/>
          </a:p>
        </p:txBody>
      </p:sp>
    </p:spTree>
    <p:extLst>
      <p:ext uri="{BB962C8B-B14F-4D97-AF65-F5344CB8AC3E}">
        <p14:creationId xmlns:p14="http://schemas.microsoft.com/office/powerpoint/2010/main" val="272487185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1+#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2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200"/>
                        <p:tgtEl>
                          <p:spTgt spid="7"/>
                        </p:tgtEl>
                      </p:cBhvr>
                    </p:animEffect>
                  </p:childTnLst>
                </p:cTn>
              </p:par>
            </p:tnLst>
          </p:tmpl>
        </p:tmplLst>
      </p:bldP>
      <p:bldP spid="8" grpId="0" animBg="1"/>
      <p:bldP spid="8" grpId="1" animBg="1"/>
      <p:bldP spid="8" grpId="2" animBg="1"/>
      <p:bldP spid="8" grpId="3"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userDrawn="1"/>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userDrawn="1"/>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userDrawn="1"/>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7245569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userDrawn="1"/>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userDrawn="1"/>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131335968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userDrawn="1"/>
        </p:nvGrpSpPr>
        <p:grpSpPr>
          <a:xfrm>
            <a:off x="0"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userDrawn="1"/>
        </p:nvGrpSpPr>
        <p:grpSpPr>
          <a:xfrm rot="10800000">
            <a:off x="5748124"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userDrawn="1"/>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2098311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アーチ 37"/>
          <p:cNvSpPr/>
          <p:nvPr userDrawn="1"/>
        </p:nvSpPr>
        <p:spPr>
          <a:xfrm rot="3600000">
            <a:off x="790112" y="227332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userDrawn="1"/>
        </p:nvSpPr>
        <p:spPr>
          <a:xfrm rot="6618510">
            <a:off x="867840" y="2351061"/>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テキスト プレースホルダー 6"/>
          <p:cNvSpPr>
            <a:spLocks noGrp="1"/>
          </p:cNvSpPr>
          <p:nvPr>
            <p:ph type="body" sz="quarter" idx="17" hasCustomPrompt="1"/>
          </p:nvPr>
        </p:nvSpPr>
        <p:spPr>
          <a:xfrm>
            <a:off x="1826790" y="234568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1080034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750" fill="hold"/>
                                        <p:tgtEl>
                                          <p:spTgt spid="39"/>
                                        </p:tgtEl>
                                        <p:attrNameLst>
                                          <p:attrName>ppt_x</p:attrName>
                                        </p:attrNameLst>
                                      </p:cBhvr>
                                      <p:tavLst>
                                        <p:tav tm="0">
                                          <p:val>
                                            <p:strVal val="#ppt_x"/>
                                          </p:val>
                                        </p:tav>
                                        <p:tav tm="100000">
                                          <p:val>
                                            <p:strVal val="#ppt_x"/>
                                          </p:val>
                                        </p:tav>
                                      </p:tavLst>
                                    </p:anim>
                                    <p:anim calcmode="lin" valueType="num">
                                      <p:cBhvr additive="base">
                                        <p:cTn id="16" dur="75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0-#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750"/>
                                        <p:tgtEl>
                                          <p:spTgt spid="39"/>
                                        </p:tgtEl>
                                      </p:cBhvr>
                                    </p:animEffect>
                                    <p:anim calcmode="lin" valueType="num">
                                      <p:cBhvr>
                                        <p:cTn id="24" dur="750" fill="hold"/>
                                        <p:tgtEl>
                                          <p:spTgt spid="39"/>
                                        </p:tgtEl>
                                        <p:attrNameLst>
                                          <p:attrName>ppt_w</p:attrName>
                                        </p:attrNameLst>
                                      </p:cBhvr>
                                      <p:tavLst>
                                        <p:tav tm="0" fmla="#ppt_w*sin(2.5*pi*$)">
                                          <p:val>
                                            <p:fltVal val="0"/>
                                          </p:val>
                                        </p:tav>
                                        <p:tav tm="100000">
                                          <p:val>
                                            <p:fltVal val="1"/>
                                          </p:val>
                                        </p:tav>
                                      </p:tavLst>
                                    </p:anim>
                                    <p:anim calcmode="lin" valueType="num">
                                      <p:cBhvr>
                                        <p:cTn id="25" dur="750" fill="hold"/>
                                        <p:tgtEl>
                                          <p:spTgt spid="3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750"/>
                                        <p:tgtEl>
                                          <p:spTgt spid="38"/>
                                        </p:tgtEl>
                                      </p:cBhvr>
                                    </p:animEffect>
                                    <p:anim calcmode="lin" valueType="num">
                                      <p:cBhvr>
                                        <p:cTn id="29" dur="750" fill="hold"/>
                                        <p:tgtEl>
                                          <p:spTgt spid="38"/>
                                        </p:tgtEl>
                                        <p:attrNameLst>
                                          <p:attrName>ppt_w</p:attrName>
                                        </p:attrNameLst>
                                      </p:cBhvr>
                                      <p:tavLst>
                                        <p:tav tm="0" fmla="#ppt_w*sin(2.5*pi*$)">
                                          <p:val>
                                            <p:fltVal val="0"/>
                                          </p:val>
                                        </p:tav>
                                        <p:tav tm="100000">
                                          <p:val>
                                            <p:fltVal val="1"/>
                                          </p:val>
                                        </p:tav>
                                      </p:tavLst>
                                    </p:anim>
                                    <p:anim calcmode="lin" valueType="num">
                                      <p:cBhvr>
                                        <p:cTn id="30" dur="750" fill="hold"/>
                                        <p:tgtEl>
                                          <p:spTgt spid="38"/>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250"/>
                                  </p:stCondLst>
                                  <p:childTnLst>
                                    <p:set>
                                      <p:cBhvr>
                                        <p:cTn id="33" dur="1" fill="hold">
                                          <p:stCondLst>
                                            <p:cond delay="0"/>
                                          </p:stCondLst>
                                        </p:cTn>
                                        <p:tgtEl>
                                          <p:spTgt spid="41">
                                            <p:txEl>
                                              <p:pRg st="0" end="0"/>
                                            </p:txEl>
                                          </p:spTgt>
                                        </p:tgtEl>
                                        <p:attrNameLst>
                                          <p:attrName>style.visibility</p:attrName>
                                        </p:attrNameLst>
                                      </p:cBhvr>
                                      <p:to>
                                        <p:strVal val="visible"/>
                                      </p:to>
                                    </p:set>
                                    <p:anim calcmode="lin" valueType="num">
                                      <p:cBhvr additive="base">
                                        <p:cTn id="34"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38" grpId="1" animBg="1"/>
      <p:bldP spid="39" grpId="0" animBg="1"/>
      <p:bldP spid="39" grpId="1" animBg="1"/>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userDrawn="1"/>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userDrawn="1"/>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698689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userDrawn="1"/>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userDrawn="1"/>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userDrawn="1"/>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1614763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67203360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8162595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userDrawn="1"/>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55059749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5113890" y="1993850"/>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a:off x="8781331"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userDrawn="1"/>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userDrawn="1"/>
        </p:nvSpPr>
        <p:spPr>
          <a:xfrm>
            <a:off x="4955437" y="1959987"/>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8637520"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059592" y="1959985"/>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8727034"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userDrawn="1">
            <p:ph type="pic" sz="quarter" idx="17" hasCustomPrompt="1"/>
          </p:nvPr>
        </p:nvSpPr>
        <p:spPr>
          <a:xfrm>
            <a:off x="5565972" y="2466322"/>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924748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601492" y="3637265"/>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636341" y="4204621"/>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4767205" y="416532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8371666"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8403433"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505609"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7401389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userDrawn="1"/>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userDrawn="1"/>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5387705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userDrawn="1">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userDrawn="1"/>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55503056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userDrawn="1"/>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userDrawn="1"/>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userDrawn="1"/>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userDrawn="1"/>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92557550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userDrawn="1"/>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56561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userDrawn="1"/>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userDrawn="1"/>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userDrawn="1"/>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userDrawn="1"/>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userDrawn="1"/>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951235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userDrawn="1"/>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userDrawn="1"/>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userDrawn="1"/>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userDrawn="1"/>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userDrawn="1"/>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userDrawn="1"/>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userDrawn="1"/>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userDrawn="1"/>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userDrawn="1"/>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0373838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userDrawn="1"/>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userDrawn="1"/>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userDrawn="1"/>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userDrawn="1"/>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65132834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4344267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25758118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userDrawn="1"/>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userDrawn="1"/>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userDrawn="1"/>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userDrawn="1"/>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userDrawn="1"/>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50"/>
            <a:ext cx="3425697" cy="287203"/>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userDrawn="1">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49"/>
            <a:ext cx="3425697" cy="287203"/>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userDrawn="1">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47"/>
            <a:ext cx="3425697" cy="287203"/>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userDrawn="1">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6"/>
            <a:ext cx="3425697" cy="287203"/>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106400271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userDrawn="1"/>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7018906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userDrawn="1"/>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userDrawn="1"/>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userDrawn="1"/>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userDrawn="1"/>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userDrawn="1"/>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userDrawn="1"/>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userDrawn="1"/>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userDrawn="1"/>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userDrawn="1"/>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userDrawn="1"/>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userDrawn="1"/>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userDrawn="1"/>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userDrawn="1"/>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userDrawn="1"/>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userDrawn="1"/>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userDrawn="1"/>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userDrawn="1"/>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userDrawn="1"/>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userDrawn="1"/>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userDrawn="1"/>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userDrawn="1"/>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25304771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userDrawn="1"/>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userDrawn="1"/>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userDrawn="1"/>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userDrawn="1"/>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userDrawn="1"/>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userDrawn="1"/>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userDrawn="1"/>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userDrawn="1"/>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userDrawn="1"/>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userDrawn="1"/>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userDrawn="1"/>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userDrawn="1"/>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userDrawn="1"/>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userDrawn="1"/>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userDrawn="1"/>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202722070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4.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5558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80" r:id="rId28"/>
    <p:sldLayoutId id="2147483781" r:id="rId29"/>
  </p:sldLayoutIdLst>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7122106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82" r:id="rId24"/>
  </p:sldLayoutIdLst>
  <p:transition>
    <p:cover/>
  </p:transition>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6874583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Lst>
  <p:transition>
    <p:cover/>
  </p:transition>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94035177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3" r:id="rId42"/>
  </p:sldLayoutIdLst>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4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4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60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3" grpId="2" animBg="1"/>
      <p:bldP spid="13" grpId="3" animBg="1"/>
      <p:bldP spid="13" grpId="4" animBg="1"/>
      <p:bldP spid="13" grpId="5" animBg="1"/>
      <p:bldP spid="13" grpId="6" animBg="1"/>
      <p:bldP spid="13" grpId="7" animBg="1"/>
      <p:bldP spid="14" grpId="0" animBg="1"/>
      <p:bldP spid="14" grpId="1" animBg="1"/>
      <p:bldP spid="14" grpId="2" animBg="1"/>
      <p:bldP spid="14" grpId="3" animBg="1"/>
      <p:bldP spid="14" grpId="4" animBg="1"/>
      <p:bldP spid="14" grpId="5" animBg="1"/>
      <p:bldP spid="14" grpId="6" animBg="1"/>
      <p:bldP spid="14" grpId="7" animBg="1"/>
      <p:bldP spid="18" grpId="0" animBg="1"/>
      <p:bldP spid="18" grpId="1" animBg="1"/>
      <p:bldP spid="18" grpId="2" animBg="1"/>
      <p:bldP spid="18" grpId="3" animBg="1"/>
      <p:bldP spid="18" grpId="4" animBg="1"/>
      <p:bldP spid="18" grpId="5" animBg="1"/>
      <p:bldP spid="18" grpId="6" animBg="1"/>
      <p:bldP spid="18" grpId="7" animBg="1"/>
      <p:bldP spid="19" grpId="0" animBg="1"/>
      <p:bldP spid="19" grpId="1" animBg="1"/>
      <p:bldP spid="19" grpId="2" animBg="1"/>
      <p:bldP spid="19" grpId="3" animBg="1"/>
      <p:bldP spid="19" grpId="4" animBg="1"/>
      <p:bldP spid="19" grpId="5" animBg="1"/>
      <p:bldP spid="19" grpId="6" animBg="1"/>
      <p:bldP spid="19" grpId="7" animBg="1"/>
      <p:bldP spid="21" grpId="0" animBg="1"/>
      <p:bldP spid="21" grpId="1" animBg="1"/>
      <p:bldP spid="21" grpId="2" animBg="1"/>
      <p:bldP spid="21" grpId="3" animBg="1"/>
      <p:bldP spid="21" grpId="4" animBg="1"/>
      <p:bldP spid="21" grpId="5" animBg="1"/>
      <p:bldP spid="21" grpId="6" animBg="1"/>
      <p:bldP spid="21" grpId="7" animBg="1"/>
      <p:bldP spid="23" grpId="0" animBg="1"/>
      <p:bldP spid="23" grpId="1" animBg="1"/>
      <p:bldP spid="23" grpId="2" animBg="1"/>
      <p:bldP spid="23" grpId="3" animBg="1"/>
      <p:bldP spid="23" grpId="4" animBg="1"/>
      <p:bldP spid="23" grpId="5" animBg="1"/>
      <p:bldP spid="23" grpId="6" animBg="1"/>
      <p:bldP spid="23" grpId="7" animBg="1"/>
      <p:bldP spid="20" grpId="0" animBg="1"/>
      <p:bldP spid="20" grpId="1" animBg="1"/>
      <p:bldP spid="20" grpId="2" animBg="1"/>
      <p:bldP spid="20" grpId="3" animBg="1"/>
      <p:bldP spid="20" grpId="4" animBg="1"/>
      <p:bldP spid="20" grpId="5" animBg="1"/>
      <p:bldP spid="20" grpId="6" animBg="1"/>
      <p:bldP spid="20" grpId="7" animBg="1"/>
      <p:bldP spid="6" grpId="0"/>
    </p:bldLst>
  </p:timing>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89.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8.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7.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hyperlink" Target="https://firebase.google.com/?gclid=CjwKCAiAwZTuBRAYEiwAcr67OZnNVRoY29U6Z83WxRPAqxVP8GpH3Vh2L3Ns2PKLExhFVKfFFAsl7BoCbmYQAvD_BwE" TargetMode="External"/><Relationship Id="rId5" Type="http://schemas.openxmlformats.org/officeDocument/2006/relationships/hyperlink" Target="https://flutter.dev/?gclid=CjwKCAiAwZTuBRAYEiwAcr67Oa-_IQFEq31MTlDdbdGylTsMG41sIMru43ZDPR5JtYwTr1iZBTlVrRoCQLkQAvD_BwE" TargetMode="External"/><Relationship Id="rId4" Type="http://schemas.openxmlformats.org/officeDocument/2006/relationships/hyperlink" Target="http://fr.flutterdev.net/do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57298"/>
            <a:ext cx="12192000" cy="485964"/>
          </a:xfrm>
          <a:prstGeom prst="rect">
            <a:avLst/>
          </a:prstGeom>
          <a:solidFill>
            <a:schemeClr val="tx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 Box 11"/>
          <p:cNvSpPr txBox="1">
            <a:spLocks noChangeArrowheads="1"/>
          </p:cNvSpPr>
          <p:nvPr/>
        </p:nvSpPr>
        <p:spPr bwMode="auto">
          <a:xfrm>
            <a:off x="7852186" y="5263565"/>
            <a:ext cx="3881717" cy="754030"/>
          </a:xfrm>
          <a:prstGeom prst="rect">
            <a:avLst/>
          </a:prstGeom>
          <a:noFill/>
          <a:ln w="9525">
            <a:noFill/>
            <a:miter lim="800000"/>
            <a:headEnd/>
            <a:tailEnd/>
          </a:ln>
          <a:effectLst/>
        </p:spPr>
        <p:txBody>
          <a:bodyPr wrap="square" lIns="91418" tIns="45709" rIns="91418" bIns="45709">
            <a:spAutoFit/>
          </a:bodyPr>
          <a:lstStyle/>
          <a:p>
            <a:pPr algn="l">
              <a:spcBef>
                <a:spcPts val="600"/>
              </a:spcBef>
              <a:defRPr/>
            </a:pPr>
            <a:r>
              <a:rPr kumimoji="1" lang="fr-FR" sz="2000" b="1" kern="0" dirty="0">
                <a:solidFill>
                  <a:schemeClr val="accent1">
                    <a:lumMod val="75000"/>
                  </a:schemeClr>
                </a:solidFill>
                <a:effectLst>
                  <a:outerShdw blurRad="38100" dist="38100" dir="2700000" algn="tl">
                    <a:srgbClr val="000000">
                      <a:alpha val="43137"/>
                    </a:srgbClr>
                  </a:outerShdw>
                </a:effectLst>
                <a:latin typeface="Garamond" pitchFamily="18" charset="0"/>
              </a:rPr>
              <a:t>Encadré par:</a:t>
            </a:r>
          </a:p>
          <a:p>
            <a:pPr>
              <a:spcBef>
                <a:spcPts val="600"/>
              </a:spcBef>
              <a:defRPr/>
            </a:pPr>
            <a:r>
              <a:rPr kumimoji="1" lang="fr-FR" sz="1600" b="1" kern="0" dirty="0">
                <a:effectLst>
                  <a:outerShdw blurRad="38100" dist="38100" dir="2700000" algn="tl">
                    <a:srgbClr val="000000">
                      <a:alpha val="43137"/>
                    </a:srgbClr>
                  </a:outerShdw>
                </a:effectLst>
                <a:latin typeface="Garamond" pitchFamily="18" charset="0"/>
              </a:rPr>
              <a:t>	Mr. </a:t>
            </a:r>
            <a:r>
              <a:rPr lang="fr-FR" b="1" dirty="0"/>
              <a:t>Fred </a:t>
            </a:r>
            <a:r>
              <a:rPr lang="fr-FR" b="1" dirty="0" err="1"/>
              <a:t>Visticot</a:t>
            </a:r>
            <a:r>
              <a:rPr kumimoji="1" lang="fr-FR" sz="1600" b="1" kern="0" dirty="0">
                <a:effectLst>
                  <a:outerShdw blurRad="38100" dist="38100" dir="2700000" algn="tl">
                    <a:srgbClr val="000000">
                      <a:alpha val="43137"/>
                    </a:srgbClr>
                  </a:outerShdw>
                </a:effectLst>
                <a:latin typeface="Garamond" pitchFamily="18" charset="0"/>
              </a:rPr>
              <a:t>  </a:t>
            </a:r>
          </a:p>
        </p:txBody>
      </p:sp>
      <p:sp>
        <p:nvSpPr>
          <p:cNvPr id="20" name="ZoneTexte 19"/>
          <p:cNvSpPr txBox="1"/>
          <p:nvPr/>
        </p:nvSpPr>
        <p:spPr>
          <a:xfrm>
            <a:off x="380960" y="5048111"/>
            <a:ext cx="5231904" cy="1154162"/>
          </a:xfrm>
          <a:prstGeom prst="rect">
            <a:avLst/>
          </a:prstGeom>
          <a:noFill/>
        </p:spPr>
        <p:txBody>
          <a:bodyPr wrap="square" rtlCol="0">
            <a:spAutoFit/>
          </a:bodyPr>
          <a:lstStyle/>
          <a:p>
            <a:r>
              <a:rPr lang="fr-FR" sz="1700" b="1" dirty="0">
                <a:ln>
                  <a:solidFill>
                    <a:schemeClr val="accent1">
                      <a:lumMod val="40000"/>
                      <a:lumOff val="60000"/>
                    </a:schemeClr>
                  </a:solidFill>
                </a:ln>
                <a:solidFill>
                  <a:schemeClr val="accent2">
                    <a:lumMod val="50000"/>
                  </a:schemeClr>
                </a:solidFill>
                <a:latin typeface="Comic Sans MS" pitchFamily="66" charset="0"/>
              </a:rPr>
              <a:t>Présenté par:</a:t>
            </a:r>
          </a:p>
          <a:p>
            <a:pPr lvl="1"/>
            <a:r>
              <a:rPr lang="fr-FR" sz="1700" dirty="0">
                <a:ln>
                  <a:solidFill>
                    <a:schemeClr val="accent1">
                      <a:lumMod val="40000"/>
                      <a:lumOff val="60000"/>
                    </a:schemeClr>
                  </a:solidFill>
                </a:ln>
                <a:latin typeface="Comic Sans MS" pitchFamily="66" charset="0"/>
              </a:rPr>
              <a:t> </a:t>
            </a:r>
          </a:p>
          <a:p>
            <a:pPr lvl="1">
              <a:buFont typeface="Wingdings" pitchFamily="2" charset="2"/>
              <a:buChar char="Ø"/>
            </a:pPr>
            <a:r>
              <a:rPr lang="fr-MA" sz="1700" dirty="0">
                <a:ln>
                  <a:solidFill>
                    <a:schemeClr val="accent1">
                      <a:lumMod val="40000"/>
                      <a:lumOff val="60000"/>
                    </a:schemeClr>
                  </a:solidFill>
                </a:ln>
                <a:latin typeface="Comic Sans MS" pitchFamily="66" charset="0"/>
              </a:rPr>
              <a:t>  ARRAD El Mehdi</a:t>
            </a:r>
          </a:p>
          <a:p>
            <a:endParaRPr lang="fr-FR" dirty="0"/>
          </a:p>
        </p:txBody>
      </p:sp>
      <p:sp>
        <p:nvSpPr>
          <p:cNvPr id="10" name="Rectangle 9"/>
          <p:cNvSpPr/>
          <p:nvPr/>
        </p:nvSpPr>
        <p:spPr>
          <a:xfrm>
            <a:off x="1258946" y="4226072"/>
            <a:ext cx="10001320" cy="523220"/>
          </a:xfrm>
          <a:prstGeom prst="rect">
            <a:avLst/>
          </a:prstGeom>
        </p:spPr>
        <p:txBody>
          <a:bodyPr wrap="square">
            <a:spAutoFit/>
          </a:bodyPr>
          <a:lstStyle/>
          <a:p>
            <a:pPr algn="ctr"/>
            <a:r>
              <a:rPr lang="fr-FR" sz="2800" b="1" dirty="0">
                <a:ln w="12700">
                  <a:solidFill>
                    <a:schemeClr val="tx2">
                      <a:satMod val="155000"/>
                    </a:schemeClr>
                  </a:solidFill>
                  <a:prstDash val="solid"/>
                </a:ln>
                <a:solidFill>
                  <a:schemeClr val="tx2">
                    <a:lumMod val="50000"/>
                  </a:schemeClr>
                </a:solidFill>
                <a:effectLst>
                  <a:outerShdw blurRad="38100" dist="38100" dir="2700000" algn="tl">
                    <a:srgbClr val="000000">
                      <a:alpha val="43137"/>
                    </a:srgbClr>
                  </a:outerShdw>
                </a:effectLst>
              </a:rPr>
              <a:t>La réalisation d’une application mobile Edelsten</a:t>
            </a:r>
          </a:p>
        </p:txBody>
      </p:sp>
      <p:sp>
        <p:nvSpPr>
          <p:cNvPr id="13" name="Rectangle 12"/>
          <p:cNvSpPr/>
          <p:nvPr/>
        </p:nvSpPr>
        <p:spPr>
          <a:xfrm>
            <a:off x="11471565" y="6264623"/>
            <a:ext cx="720435" cy="369332"/>
          </a:xfrm>
          <a:prstGeom prst="rect">
            <a:avLst/>
          </a:prstGeom>
        </p:spPr>
        <p:txBody>
          <a:bodyPr wrap="square">
            <a:spAutoFit/>
          </a:bodyPr>
          <a:lstStyle/>
          <a:p>
            <a:r>
              <a:rPr lang="ja-JP" altLang="en-US" dirty="0"/>
              <a:t>   </a:t>
            </a:r>
            <a:fld id="{E6459DFB-86F3-43FA-8567-2EA6E426AE90}" type="slidenum">
              <a:rPr lang="ja-JP" altLang="en-US" smtClean="0">
                <a:solidFill>
                  <a:schemeClr val="bg1"/>
                </a:solidFill>
              </a:rPr>
              <a:pPr/>
              <a:t>1</a:t>
            </a:fld>
            <a:endParaRPr lang="ja-JP" altLang="en-US" dirty="0">
              <a:solidFill>
                <a:schemeClr val="bg1"/>
              </a:solidFill>
            </a:endParaRPr>
          </a:p>
        </p:txBody>
      </p:sp>
      <p:sp>
        <p:nvSpPr>
          <p:cNvPr id="19" name="ZoneTexte 18">
            <a:extLst>
              <a:ext uri="{FF2B5EF4-FFF2-40B4-BE49-F238E27FC236}">
                <a16:creationId xmlns:a16="http://schemas.microsoft.com/office/drawing/2014/main" id="{2EB20FEF-F007-834D-B3E6-090F5740A644}"/>
              </a:ext>
            </a:extLst>
          </p:cNvPr>
          <p:cNvSpPr txBox="1"/>
          <p:nvPr/>
        </p:nvSpPr>
        <p:spPr>
          <a:xfrm>
            <a:off x="3642152" y="454758"/>
            <a:ext cx="4794594" cy="307777"/>
          </a:xfrm>
          <a:prstGeom prst="rect">
            <a:avLst/>
          </a:prstGeom>
          <a:noFill/>
        </p:spPr>
        <p:txBody>
          <a:bodyPr wrap="square" rtlCol="0">
            <a:spAutoFit/>
          </a:bodyPr>
          <a:lstStyle/>
          <a:p>
            <a:pPr algn="ctr">
              <a:tabLst>
                <a:tab pos="2152650" algn="l"/>
              </a:tabLst>
            </a:pPr>
            <a:r>
              <a:rPr lang="fr-FR" sz="1400" b="1" dirty="0">
                <a:ln w="18415" cmpd="sng">
                  <a:noFill/>
                  <a:prstDash val="solid"/>
                </a:ln>
                <a:solidFill>
                  <a:sysClr val="windowText" lastClr="000000"/>
                </a:solidFill>
                <a:effectLst>
                  <a:outerShdw blurRad="38100" dist="38100" dir="2700000" algn="tl">
                    <a:srgbClr val="000000">
                      <a:alpha val="43137"/>
                    </a:srgbClr>
                  </a:outerShdw>
                </a:effectLst>
                <a:latin typeface="Century Gothic" pitchFamily="34" charset="0"/>
              </a:rPr>
              <a:t>Ynov Campus Bordeaux</a:t>
            </a:r>
          </a:p>
        </p:txBody>
      </p:sp>
      <p:pic>
        <p:nvPicPr>
          <p:cNvPr id="3" name="Image 2">
            <a:extLst>
              <a:ext uri="{FF2B5EF4-FFF2-40B4-BE49-F238E27FC236}">
                <a16:creationId xmlns:a16="http://schemas.microsoft.com/office/drawing/2014/main" id="{98E76B54-C3C9-2446-8F11-6DC2BF113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012" y="1963271"/>
            <a:ext cx="4397188" cy="2299447"/>
          </a:xfrm>
          <a:prstGeom prst="rect">
            <a:avLst/>
          </a:prstGeom>
        </p:spPr>
      </p:pic>
      <p:sp>
        <p:nvSpPr>
          <p:cNvPr id="4" name="ZoneTexte 3">
            <a:extLst>
              <a:ext uri="{FF2B5EF4-FFF2-40B4-BE49-F238E27FC236}">
                <a16:creationId xmlns:a16="http://schemas.microsoft.com/office/drawing/2014/main" id="{C0EBF078-4B21-B94D-BD9A-1A9890CFA6B3}"/>
              </a:ext>
            </a:extLst>
          </p:cNvPr>
          <p:cNvSpPr txBox="1"/>
          <p:nvPr/>
        </p:nvSpPr>
        <p:spPr>
          <a:xfrm>
            <a:off x="3924919" y="1409273"/>
            <a:ext cx="4511827" cy="369332"/>
          </a:xfrm>
          <a:prstGeom prst="rect">
            <a:avLst/>
          </a:prstGeom>
          <a:noFill/>
        </p:spPr>
        <p:txBody>
          <a:bodyPr wrap="square" rtlCol="0">
            <a:spAutoFit/>
          </a:bodyPr>
          <a:lstStyle/>
          <a:p>
            <a:r>
              <a:rPr lang="fr-FR" b="1" i="1" dirty="0">
                <a:solidFill>
                  <a:schemeClr val="bg1"/>
                </a:solidFill>
              </a:rPr>
              <a:t>Création d’une application en flutter </a:t>
            </a:r>
          </a:p>
        </p:txBody>
      </p:sp>
      <p:pic>
        <p:nvPicPr>
          <p:cNvPr id="5" name="Image 4">
            <a:extLst>
              <a:ext uri="{FF2B5EF4-FFF2-40B4-BE49-F238E27FC236}">
                <a16:creationId xmlns:a16="http://schemas.microsoft.com/office/drawing/2014/main" id="{02F69338-A1C6-F944-B9DA-5370BE0BF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26"/>
            <a:ext cx="2025356" cy="1314201"/>
          </a:xfrm>
          <a:prstGeom prst="rect">
            <a:avLst/>
          </a:prstGeom>
        </p:spPr>
      </p:pic>
      <p:pic>
        <p:nvPicPr>
          <p:cNvPr id="8" name="Image 7">
            <a:extLst>
              <a:ext uri="{FF2B5EF4-FFF2-40B4-BE49-F238E27FC236}">
                <a16:creationId xmlns:a16="http://schemas.microsoft.com/office/drawing/2014/main" id="{3CCD5CD9-7ACC-534E-9DEC-7A8D2499D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060" y="19963"/>
            <a:ext cx="3316940" cy="1314200"/>
          </a:xfrm>
          <a:prstGeom prst="rect">
            <a:avLst/>
          </a:prstGeom>
        </p:spPr>
      </p:pic>
    </p:spTree>
    <p:extLst>
      <p:ext uri="{BB962C8B-B14F-4D97-AF65-F5344CB8AC3E}">
        <p14:creationId xmlns:p14="http://schemas.microsoft.com/office/powerpoint/2010/main" val="1439995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E6459DFB-86F3-43FA-8567-2EA6E426AE90}" type="slidenum">
              <a:rPr lang="ja-JP" altLang="en-US" smtClean="0"/>
              <a:pPr/>
              <a:t>10</a:t>
            </a:fld>
            <a:endParaRPr lang="ja-JP" altLang="en-US" dirty="0"/>
          </a:p>
        </p:txBody>
      </p:sp>
      <p:sp>
        <p:nvSpPr>
          <p:cNvPr id="5" name="Titre 4"/>
          <p:cNvSpPr>
            <a:spLocks noGrp="1"/>
          </p:cNvSpPr>
          <p:nvPr>
            <p:ph type="title"/>
          </p:nvPr>
        </p:nvSpPr>
        <p:spPr/>
        <p:txBody>
          <a:bodyPr>
            <a:noAutofit/>
          </a:bodyPr>
          <a:lstStyle/>
          <a:p>
            <a:r>
              <a:rPr lang="fr-FR" sz="3200" dirty="0">
                <a:solidFill>
                  <a:schemeClr val="tx1"/>
                </a:solidFill>
                <a:latin typeface="Route 159 Bold" pitchFamily="50" charset="0"/>
              </a:rPr>
              <a:t>7- L’Etude </a:t>
            </a:r>
            <a:r>
              <a:rPr lang="fr-FR" sz="3200" dirty="0">
                <a:solidFill>
                  <a:schemeClr val="accent2">
                    <a:lumMod val="60000"/>
                    <a:lumOff val="40000"/>
                  </a:schemeClr>
                </a:solidFill>
                <a:latin typeface="Route 159 Bold" pitchFamily="50" charset="0"/>
              </a:rPr>
              <a:t>de l’existant</a:t>
            </a:r>
          </a:p>
        </p:txBody>
      </p:sp>
      <p:sp>
        <p:nvSpPr>
          <p:cNvPr id="11" name="ZoneTexte 10"/>
          <p:cNvSpPr txBox="1"/>
          <p:nvPr/>
        </p:nvSpPr>
        <p:spPr>
          <a:xfrm>
            <a:off x="1874210" y="2172046"/>
            <a:ext cx="8736971" cy="461665"/>
          </a:xfrm>
          <a:prstGeom prst="rect">
            <a:avLst/>
          </a:prstGeom>
          <a:solidFill>
            <a:schemeClr val="tx2">
              <a:lumMod val="20000"/>
              <a:lumOff val="80000"/>
            </a:schemeClr>
          </a:solidFill>
          <a:ln>
            <a:noFill/>
          </a:ln>
          <a:effectLst>
            <a:outerShdw blurRad="190500" dist="228600" dir="2700000" algn="ctr">
              <a:srgbClr val="000000">
                <a:alpha val="30000"/>
              </a:srgbClr>
            </a:outerShdw>
          </a:effectLst>
          <a:sp3d prstMaterial="matte">
            <a:bevelT w="127000" h="63500"/>
          </a:sp3d>
        </p:spPr>
        <p:txBody>
          <a:bodyPr wrap="square" rtlCol="1">
            <a:spAutoFit/>
          </a:bodyPr>
          <a:lstStyle/>
          <a:p>
            <a:r>
              <a:rPr lang="fr-FR" sz="2400" b="1" dirty="0">
                <a:solidFill>
                  <a:schemeClr val="tx1">
                    <a:lumMod val="85000"/>
                    <a:lumOff val="15000"/>
                  </a:schemeClr>
                </a:solidFill>
                <a:effectLst/>
                <a:latin typeface="Times New Roman" pitchFamily="18" charset="0"/>
                <a:cs typeface="Times New Roman" pitchFamily="18" charset="0"/>
              </a:rPr>
              <a:t>Analyse de l’existant  &amp; cahier de charge</a:t>
            </a:r>
            <a:endParaRPr lang="ar-MA" sz="2400" b="1" dirty="0">
              <a:solidFill>
                <a:schemeClr val="tx1">
                  <a:lumMod val="85000"/>
                  <a:lumOff val="15000"/>
                </a:schemeClr>
              </a:solidFill>
              <a:effectLst/>
              <a:latin typeface="Times New Roman" pitchFamily="18" charset="0"/>
              <a:cs typeface="Times New Roman" pitchFamily="18" charset="0"/>
            </a:endParaRPr>
          </a:p>
        </p:txBody>
      </p:sp>
      <p:sp>
        <p:nvSpPr>
          <p:cNvPr id="13" name="ZoneTexte 12"/>
          <p:cNvSpPr txBox="1"/>
          <p:nvPr/>
        </p:nvSpPr>
        <p:spPr>
          <a:xfrm>
            <a:off x="1784563" y="3575023"/>
            <a:ext cx="8736971" cy="461665"/>
          </a:xfrm>
          <a:prstGeom prst="rect">
            <a:avLst/>
          </a:prstGeom>
          <a:solidFill>
            <a:schemeClr val="tx2">
              <a:lumMod val="20000"/>
              <a:lumOff val="80000"/>
            </a:schemeClr>
          </a:solidFill>
          <a:ln>
            <a:noFill/>
          </a:ln>
          <a:effectLst>
            <a:outerShdw blurRad="190500" dist="228600" dir="2700000" algn="ctr">
              <a:srgbClr val="000000">
                <a:alpha val="30000"/>
              </a:srgbClr>
            </a:outerShdw>
          </a:effectLst>
          <a:sp3d prstMaterial="matte">
            <a:bevelT w="127000" h="63500"/>
          </a:sp3d>
        </p:spPr>
        <p:txBody>
          <a:bodyPr wrap="square" rtlCol="1">
            <a:spAutoFit/>
            <a:scene3d>
              <a:camera prst="orthographicFront"/>
              <a:lightRig rig="threePt" dir="t"/>
            </a:scene3d>
            <a:sp3d extrusionH="57150">
              <a:bevelT h="25400" prst="softRound"/>
            </a:sp3d>
          </a:bodyPr>
          <a:lstStyle/>
          <a:p>
            <a:r>
              <a:rPr lang="fr-FR" sz="2400" b="1" dirty="0">
                <a:solidFill>
                  <a:schemeClr val="tx1">
                    <a:lumMod val="85000"/>
                    <a:lumOff val="15000"/>
                  </a:schemeClr>
                </a:solidFill>
                <a:effectLst>
                  <a:innerShdw blurRad="63500" dist="50800" dir="13500000">
                    <a:prstClr val="black">
                      <a:alpha val="50000"/>
                    </a:prstClr>
                  </a:innerShdw>
                </a:effectLst>
                <a:latin typeface="Times New Roman" pitchFamily="18" charset="0"/>
                <a:cs typeface="Times New Roman" pitchFamily="18" charset="0"/>
              </a:rPr>
              <a:t>Solution de la problématique </a:t>
            </a:r>
            <a:endParaRPr lang="ar-MA" sz="2400" b="1" dirty="0">
              <a:solidFill>
                <a:schemeClr val="tx1">
                  <a:lumMod val="85000"/>
                  <a:lumOff val="15000"/>
                </a:schemeClr>
              </a:solidFill>
              <a:effectLst>
                <a:innerShdw blurRad="63500" dist="50800" dir="13500000">
                  <a:prstClr val="black">
                    <a:alpha val="50000"/>
                  </a:prstClr>
                </a:innerShdw>
              </a:effectLst>
              <a:latin typeface="Times New Roman" pitchFamily="18" charset="0"/>
              <a:cs typeface="Times New Roman" pitchFamily="18" charset="0"/>
            </a:endParaRPr>
          </a:p>
        </p:txBody>
      </p:sp>
      <p:pic>
        <p:nvPicPr>
          <p:cNvPr id="1026" name="Picture 2" descr="Image associée"/>
          <p:cNvPicPr>
            <a:picLocks noChangeAspect="1" noChangeArrowheads="1"/>
          </p:cNvPicPr>
          <p:nvPr/>
        </p:nvPicPr>
        <p:blipFill>
          <a:blip r:embed="rId2"/>
          <a:srcRect/>
          <a:stretch>
            <a:fillRect/>
          </a:stretch>
        </p:blipFill>
        <p:spPr bwMode="auto">
          <a:xfrm>
            <a:off x="4848598" y="4262718"/>
            <a:ext cx="1901825" cy="1428750"/>
          </a:xfrm>
          <a:prstGeom prst="rect">
            <a:avLst/>
          </a:prstGeom>
          <a:noFill/>
        </p:spPr>
      </p:pic>
      <p:sp>
        <p:nvSpPr>
          <p:cNvPr id="15" name="Ellipse 14"/>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4</a:t>
            </a:r>
          </a:p>
        </p:txBody>
      </p:sp>
      <p:sp>
        <p:nvSpPr>
          <p:cNvPr id="16" name="Ellipse 15"/>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7" name="Ellipse 16"/>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Tree>
    <p:extLst>
      <p:ext uri="{BB962C8B-B14F-4D97-AF65-F5344CB8AC3E}">
        <p14:creationId xmlns:p14="http://schemas.microsoft.com/office/powerpoint/2010/main" val="2270006191"/>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E6459DFB-86F3-43FA-8567-2EA6E426AE90}" type="slidenum">
              <a:rPr lang="ja-JP" altLang="en-US" smtClean="0"/>
              <a:pPr/>
              <a:t>11</a:t>
            </a:fld>
            <a:endParaRPr lang="ja-JP" altLang="en-US"/>
          </a:p>
        </p:txBody>
      </p:sp>
      <p:sp>
        <p:nvSpPr>
          <p:cNvPr id="5" name="Titre 4"/>
          <p:cNvSpPr>
            <a:spLocks noGrp="1"/>
          </p:cNvSpPr>
          <p:nvPr>
            <p:ph type="title"/>
          </p:nvPr>
        </p:nvSpPr>
        <p:spPr>
          <a:xfrm>
            <a:off x="2097893" y="182355"/>
            <a:ext cx="9567208" cy="578312"/>
          </a:xfrm>
        </p:spPr>
        <p:txBody>
          <a:bodyPr>
            <a:noAutofit/>
          </a:bodyPr>
          <a:lstStyle/>
          <a:p>
            <a:r>
              <a:rPr lang="fr-FR" sz="3200" dirty="0">
                <a:solidFill>
                  <a:schemeClr val="tx1"/>
                </a:solidFill>
                <a:latin typeface="Route 159 Bold" pitchFamily="50" charset="0"/>
              </a:rPr>
              <a:t>8- Cahier de charge</a:t>
            </a:r>
            <a:endParaRPr lang="fr-FR" sz="3200" dirty="0">
              <a:solidFill>
                <a:schemeClr val="accent2">
                  <a:lumMod val="60000"/>
                  <a:lumOff val="40000"/>
                </a:schemeClr>
              </a:solidFill>
              <a:latin typeface="Route 159 Bold" pitchFamily="50" charset="0"/>
            </a:endParaRPr>
          </a:p>
        </p:txBody>
      </p:sp>
      <p:sp>
        <p:nvSpPr>
          <p:cNvPr id="14" name="Ellipse 13"/>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5</a:t>
            </a:r>
          </a:p>
        </p:txBody>
      </p:sp>
      <p:sp>
        <p:nvSpPr>
          <p:cNvPr id="15" name="Ellipse 14"/>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6" name="Ellipse 15"/>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2" name="ZoneTexte 1">
            <a:extLst>
              <a:ext uri="{FF2B5EF4-FFF2-40B4-BE49-F238E27FC236}">
                <a16:creationId xmlns:a16="http://schemas.microsoft.com/office/drawing/2014/main" id="{D848C5C0-538F-A24B-B9FB-EC1CAD4DDF77}"/>
              </a:ext>
            </a:extLst>
          </p:cNvPr>
          <p:cNvSpPr txBox="1"/>
          <p:nvPr/>
        </p:nvSpPr>
        <p:spPr>
          <a:xfrm>
            <a:off x="3145240" y="2346360"/>
            <a:ext cx="7779434" cy="1754326"/>
          </a:xfrm>
          <a:prstGeom prst="rect">
            <a:avLst/>
          </a:prstGeom>
          <a:noFill/>
        </p:spPr>
        <p:txBody>
          <a:bodyPr wrap="square" rtlCol="0">
            <a:spAutoFit/>
          </a:bodyPr>
          <a:lstStyle/>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Gestion des articles</a:t>
            </a:r>
          </a:p>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Gestion des commentaire</a:t>
            </a:r>
          </a:p>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Recherche des articles </a:t>
            </a:r>
          </a:p>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Gestion d’authentification</a:t>
            </a:r>
          </a:p>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Gestion administrateur</a:t>
            </a:r>
          </a:p>
          <a:p>
            <a:pPr marL="285750" indent="-285750">
              <a:buFont typeface="Wingdings" pitchFamily="2" charset="2"/>
              <a:buChar char="ü"/>
            </a:pPr>
            <a:r>
              <a:rPr lang="fr-FR" dirty="0">
                <a:latin typeface="Times New Roman" panose="02020603050405020304" pitchFamily="18" charset="0"/>
                <a:cs typeface="Times New Roman" panose="02020603050405020304" pitchFamily="18" charset="0"/>
              </a:rPr>
              <a:t>graph</a:t>
            </a:r>
          </a:p>
        </p:txBody>
      </p:sp>
    </p:spTree>
    <p:extLst>
      <p:ext uri="{BB962C8B-B14F-4D97-AF65-F5344CB8AC3E}">
        <p14:creationId xmlns:p14="http://schemas.microsoft.com/office/powerpoint/2010/main" val="2270006191"/>
      </p:ext>
    </p:extLst>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201706" y="2648572"/>
            <a:ext cx="11479305" cy="1057333"/>
          </a:xfrm>
        </p:spPr>
        <p:txBody>
          <a:bodyPr/>
          <a:lstStyle/>
          <a:p>
            <a:r>
              <a:rPr lang="fr-FR" dirty="0">
                <a:solidFill>
                  <a:schemeClr val="accent5">
                    <a:lumMod val="60000"/>
                    <a:lumOff val="40000"/>
                  </a:schemeClr>
                </a:solidFill>
              </a:rPr>
              <a:t>      Objectif et buts ?</a:t>
            </a:r>
          </a:p>
        </p:txBody>
      </p:sp>
    </p:spTree>
    <p:extLst>
      <p:ext uri="{BB962C8B-B14F-4D97-AF65-F5344CB8AC3E}">
        <p14:creationId xmlns:p14="http://schemas.microsoft.com/office/powerpoint/2010/main" val="221739691"/>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2097893" y="182355"/>
            <a:ext cx="9567208" cy="578312"/>
          </a:xfrm>
        </p:spPr>
        <p:txBody>
          <a:bodyPr>
            <a:noAutofit/>
          </a:bodyPr>
          <a:lstStyle/>
          <a:p>
            <a:r>
              <a:rPr lang="fr-FR" sz="3200" dirty="0">
                <a:solidFill>
                  <a:schemeClr val="tx1"/>
                </a:solidFill>
                <a:latin typeface="Route 159 Bold" pitchFamily="50" charset="0"/>
              </a:rPr>
              <a:t>10- Objectif et buts</a:t>
            </a:r>
          </a:p>
        </p:txBody>
      </p:sp>
      <p:sp>
        <p:nvSpPr>
          <p:cNvPr id="12" name="Ellipse 11"/>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7</a:t>
            </a:r>
          </a:p>
        </p:txBody>
      </p:sp>
      <p:sp>
        <p:nvSpPr>
          <p:cNvPr id="13" name="Ellipse 12"/>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4" name="Ellipse 13"/>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3" name="Rectangle 2">
            <a:extLst>
              <a:ext uri="{FF2B5EF4-FFF2-40B4-BE49-F238E27FC236}">
                <a16:creationId xmlns:a16="http://schemas.microsoft.com/office/drawing/2014/main" id="{AAD34EE8-2A5B-0B47-AFAD-C9E8120D29E7}"/>
              </a:ext>
            </a:extLst>
          </p:cNvPr>
          <p:cNvSpPr/>
          <p:nvPr/>
        </p:nvSpPr>
        <p:spPr>
          <a:xfrm>
            <a:off x="2546253" y="2100139"/>
            <a:ext cx="10989851" cy="2062103"/>
          </a:xfrm>
          <a:prstGeom prst="rect">
            <a:avLst/>
          </a:prstGeom>
        </p:spPr>
        <p:txBody>
          <a:bodyPr wrap="square">
            <a:spAutoFit/>
          </a:bodyPr>
          <a:lstStyle/>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Archivage de l’information plus facile </a:t>
            </a:r>
            <a:endParaRPr lang="fr-MA" sz="16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Gain de temps et de réactivité : recherche instantanée </a:t>
            </a:r>
            <a:endParaRPr lang="fr-MA" sz="16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Une meilleure structuration des informations </a:t>
            </a:r>
            <a:endParaRPr lang="fr-MA"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Renforcer la sécurité et la confidentialité : droits d'accès des utilisateurs définis en fonction </a:t>
            </a:r>
          </a:p>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Des articles bien détaillé</a:t>
            </a:r>
            <a:endParaRPr lang="fr-MA" sz="16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Inscription des utilisateurs  en ligne</a:t>
            </a:r>
            <a:endParaRPr lang="fr-MA" sz="16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ü"/>
            </a:pPr>
            <a:r>
              <a:rPr lang="fr-FR" sz="1600" dirty="0">
                <a:latin typeface="Times New Roman" panose="02020603050405020304" pitchFamily="18" charset="0"/>
                <a:cs typeface="Times New Roman" panose="02020603050405020304" pitchFamily="18" charset="0"/>
              </a:rPr>
              <a:t>Affichage des graphes </a:t>
            </a:r>
            <a:endParaRPr lang="fr-MA"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endParaRPr lang="fr-MA"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6743424"/>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356347" y="2648572"/>
            <a:ext cx="11479305" cy="1057333"/>
          </a:xfrm>
        </p:spPr>
        <p:txBody>
          <a:bodyPr/>
          <a:lstStyle/>
          <a:p>
            <a:r>
              <a:rPr lang="fr-FR" dirty="0">
                <a:solidFill>
                  <a:schemeClr val="accent5">
                    <a:lumMod val="60000"/>
                    <a:lumOff val="40000"/>
                  </a:schemeClr>
                </a:solidFill>
              </a:rPr>
              <a:t>Besoins fonctionnels et non fonctionnels</a:t>
            </a:r>
          </a:p>
        </p:txBody>
      </p:sp>
    </p:spTree>
    <p:extLst>
      <p:ext uri="{BB962C8B-B14F-4D97-AF65-F5344CB8AC3E}">
        <p14:creationId xmlns:p14="http://schemas.microsoft.com/office/powerpoint/2010/main" val="689117600"/>
      </p:ext>
    </p:extLst>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5">
            <a:extLst>
              <a:ext uri="{FF2B5EF4-FFF2-40B4-BE49-F238E27FC236}">
                <a16:creationId xmlns:a16="http://schemas.microsoft.com/office/drawing/2014/main" id="{80B73B99-957B-4302-A2DA-40E486F75C24}"/>
              </a:ext>
            </a:extLst>
          </p:cNvPr>
          <p:cNvSpPr>
            <a:spLocks noGrp="1"/>
          </p:cNvSpPr>
          <p:nvPr>
            <p:ph type="title"/>
          </p:nvPr>
        </p:nvSpPr>
        <p:spPr>
          <a:xfrm>
            <a:off x="2048597" y="164638"/>
            <a:ext cx="9918813" cy="802101"/>
          </a:xfrm>
        </p:spPr>
        <p:txBody>
          <a:bodyPr>
            <a:normAutofit/>
          </a:bodyPr>
          <a:lstStyle/>
          <a:p>
            <a:r>
              <a:rPr lang="fr-FR" sz="3200" dirty="0"/>
              <a:t>4-Besoins </a:t>
            </a:r>
            <a:r>
              <a:rPr lang="fr-FR" sz="3200" dirty="0">
                <a:solidFill>
                  <a:schemeClr val="accent1"/>
                </a:solidFill>
                <a:latin typeface="Route 159 Bold" pitchFamily="50" charset="0"/>
              </a:rPr>
              <a:t>fonctionnels et non fonctionnels  </a:t>
            </a:r>
            <a:endParaRPr lang="fr-FR" sz="3200" dirty="0"/>
          </a:p>
        </p:txBody>
      </p:sp>
      <p:sp>
        <p:nvSpPr>
          <p:cNvPr id="4" name="Espace réservé du numéro de diapositive 3">
            <a:extLst>
              <a:ext uri="{FF2B5EF4-FFF2-40B4-BE49-F238E27FC236}">
                <a16:creationId xmlns:a16="http://schemas.microsoft.com/office/drawing/2014/main" id="{06BFA789-7F7A-4FCF-B48D-87261120B939}"/>
              </a:ext>
            </a:extLst>
          </p:cNvPr>
          <p:cNvSpPr>
            <a:spLocks noGrp="1"/>
          </p:cNvSpPr>
          <p:nvPr>
            <p:ph type="sldNum" sz="quarter" idx="11"/>
          </p:nvPr>
        </p:nvSpPr>
        <p:spPr/>
        <p:txBody>
          <a:bodyPr/>
          <a:lstStyle/>
          <a:p>
            <a:r>
              <a:rPr lang="fr-FR" altLang="ja-JP" dirty="0"/>
              <a:t>8</a:t>
            </a:r>
            <a:endParaRPr lang="ja-JP" altLang="en-US" dirty="0"/>
          </a:p>
        </p:txBody>
      </p:sp>
      <p:sp>
        <p:nvSpPr>
          <p:cNvPr id="17" name="Espace réservé du texte 16">
            <a:extLst>
              <a:ext uri="{FF2B5EF4-FFF2-40B4-BE49-F238E27FC236}">
                <a16:creationId xmlns:a16="http://schemas.microsoft.com/office/drawing/2014/main" id="{31BB7050-BF91-4673-BD2F-BEFB0BDC7630}"/>
              </a:ext>
            </a:extLst>
          </p:cNvPr>
          <p:cNvSpPr>
            <a:spLocks noGrp="1"/>
          </p:cNvSpPr>
          <p:nvPr>
            <p:ph type="body" sz="quarter" idx="13"/>
          </p:nvPr>
        </p:nvSpPr>
        <p:spPr>
          <a:xfrm>
            <a:off x="2111211" y="1028734"/>
            <a:ext cx="9553890" cy="675096"/>
          </a:xfrm>
        </p:spPr>
        <p:txBody>
          <a:bodyPr>
            <a:normAutofit lnSpcReduction="10000"/>
          </a:bodyPr>
          <a:lstStyle/>
          <a:p>
            <a:r>
              <a:rPr lang="en-US" altLang="ja-JP" sz="2800" dirty="0"/>
              <a:t>                          </a:t>
            </a:r>
            <a:r>
              <a:rPr lang="en-US" altLang="ja-JP" sz="2000" dirty="0"/>
              <a:t>Besoins </a:t>
            </a:r>
            <a:r>
              <a:rPr lang="en-US" altLang="ja-JP" sz="2000" b="1" dirty="0">
                <a:solidFill>
                  <a:schemeClr val="accent1"/>
                </a:solidFill>
                <a:latin typeface="Route 159 Bold" pitchFamily="50" charset="0"/>
              </a:rPr>
              <a:t>Fonctionnels</a:t>
            </a:r>
            <a:endParaRPr lang="ja-JP" altLang="en-US" sz="2000" b="1" dirty="0">
              <a:latin typeface="Route 159 Bold" pitchFamily="50" charset="0"/>
            </a:endParaRPr>
          </a:p>
          <a:p>
            <a:endParaRPr lang="fr-FR" dirty="0"/>
          </a:p>
        </p:txBody>
      </p:sp>
      <p:sp>
        <p:nvSpPr>
          <p:cNvPr id="18" name="Espace réservé du texte 17">
            <a:extLst>
              <a:ext uri="{FF2B5EF4-FFF2-40B4-BE49-F238E27FC236}">
                <a16:creationId xmlns:a16="http://schemas.microsoft.com/office/drawing/2014/main" id="{A4D23218-18AD-4493-BA31-D23B6D8A6523}"/>
              </a:ext>
            </a:extLst>
          </p:cNvPr>
          <p:cNvSpPr>
            <a:spLocks noGrp="1"/>
          </p:cNvSpPr>
          <p:nvPr>
            <p:ph type="body" sz="quarter" idx="21"/>
          </p:nvPr>
        </p:nvSpPr>
        <p:spPr>
          <a:xfrm>
            <a:off x="0" y="4329480"/>
            <a:ext cx="3750304" cy="480053"/>
          </a:xfrm>
        </p:spPr>
        <p:txBody>
          <a:bodyPr/>
          <a:lstStyle/>
          <a:p>
            <a:r>
              <a:rPr lang="fr-FR" sz="1800" b="1" dirty="0"/>
              <a:t>L’authentification des utilisateurs</a:t>
            </a:r>
          </a:p>
        </p:txBody>
      </p:sp>
      <p:sp>
        <p:nvSpPr>
          <p:cNvPr id="22" name="Espace réservé du texte 21">
            <a:extLst>
              <a:ext uri="{FF2B5EF4-FFF2-40B4-BE49-F238E27FC236}">
                <a16:creationId xmlns:a16="http://schemas.microsoft.com/office/drawing/2014/main" id="{95D46E0B-3523-4F9F-ABC8-5A6E45EE8B98}"/>
              </a:ext>
            </a:extLst>
          </p:cNvPr>
          <p:cNvSpPr>
            <a:spLocks noGrp="1"/>
          </p:cNvSpPr>
          <p:nvPr>
            <p:ph type="body" sz="quarter" idx="27"/>
          </p:nvPr>
        </p:nvSpPr>
        <p:spPr>
          <a:xfrm>
            <a:off x="5104908" y="1889647"/>
            <a:ext cx="3806189" cy="486130"/>
          </a:xfrm>
        </p:spPr>
        <p:txBody>
          <a:bodyPr/>
          <a:lstStyle/>
          <a:p>
            <a:r>
              <a:rPr lang="fr-FR" sz="1800" b="1" dirty="0"/>
              <a:t>Réactionner et</a:t>
            </a:r>
          </a:p>
          <a:p>
            <a:r>
              <a:rPr lang="fr-FR" sz="1800" b="1" dirty="0"/>
              <a:t> faire des </a:t>
            </a:r>
            <a:r>
              <a:rPr lang="fr-FR" sz="1800" b="1" dirty="0" err="1"/>
              <a:t>recherchces</a:t>
            </a:r>
            <a:endParaRPr lang="fr-FR" sz="1800" dirty="0"/>
          </a:p>
        </p:txBody>
      </p:sp>
      <p:sp>
        <p:nvSpPr>
          <p:cNvPr id="8" name="Espace réservé du texte 7"/>
          <p:cNvSpPr>
            <a:spLocks noGrp="1"/>
          </p:cNvSpPr>
          <p:nvPr>
            <p:ph type="body" sz="quarter" idx="25"/>
          </p:nvPr>
        </p:nvSpPr>
        <p:spPr>
          <a:xfrm>
            <a:off x="1455366" y="2679032"/>
            <a:ext cx="5021179" cy="913357"/>
          </a:xfrm>
        </p:spPr>
        <p:txBody>
          <a:bodyPr/>
          <a:lstStyle/>
          <a:p>
            <a:endParaRPr lang="fr-FR" sz="2000" b="1" dirty="0"/>
          </a:p>
          <a:p>
            <a:r>
              <a:rPr lang="fr-FR" sz="2000" b="1" dirty="0"/>
              <a:t>Accéder aux services</a:t>
            </a:r>
          </a:p>
        </p:txBody>
      </p:sp>
    </p:spTree>
    <p:extLst>
      <p:ext uri="{BB962C8B-B14F-4D97-AF65-F5344CB8AC3E}">
        <p14:creationId xmlns:p14="http://schemas.microsoft.com/office/powerpoint/2010/main" val="634790925"/>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p:cNvSpPr>
            <a:spLocks noGrp="1"/>
          </p:cNvSpPr>
          <p:nvPr>
            <p:ph type="title"/>
          </p:nvPr>
        </p:nvSpPr>
        <p:spPr>
          <a:xfrm>
            <a:off x="2048597" y="164638"/>
            <a:ext cx="9918813" cy="802101"/>
          </a:xfrm>
        </p:spPr>
        <p:txBody>
          <a:bodyPr>
            <a:normAutofit/>
          </a:bodyPr>
          <a:lstStyle/>
          <a:p>
            <a:r>
              <a:rPr lang="fr-FR" sz="3200" dirty="0"/>
              <a:t>4-Besoins </a:t>
            </a:r>
            <a:r>
              <a:rPr lang="fr-FR" sz="3200" dirty="0">
                <a:solidFill>
                  <a:schemeClr val="accent1"/>
                </a:solidFill>
                <a:latin typeface="Route 159 Bold" pitchFamily="50" charset="0"/>
              </a:rPr>
              <a:t>fonctionnels et non fonctionnels </a:t>
            </a:r>
            <a:endParaRPr kumimoji="1" lang="ja-JP" altLang="en-US" sz="3200" dirty="0">
              <a:solidFill>
                <a:schemeClr val="accent1"/>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defTabSz="1088556"/>
            <a:r>
              <a:rPr kumimoji="1" lang="fr-FR" altLang="ja-JP" dirty="0">
                <a:solidFill>
                  <a:prstClr val="white"/>
                </a:solidFill>
                <a:latin typeface="Open Sans"/>
              </a:rPr>
              <a:t>9</a:t>
            </a:r>
            <a:endParaRPr kumimoji="1" lang="ja-JP" altLang="en-US" dirty="0">
              <a:solidFill>
                <a:prstClr val="white"/>
              </a:solidFill>
              <a:latin typeface="Open Sans"/>
            </a:endParaRPr>
          </a:p>
        </p:txBody>
      </p:sp>
      <p:sp>
        <p:nvSpPr>
          <p:cNvPr id="16" name="テキスト プレースホルダー 15"/>
          <p:cNvSpPr>
            <a:spLocks noGrp="1"/>
          </p:cNvSpPr>
          <p:nvPr>
            <p:ph type="body" sz="quarter" idx="13"/>
          </p:nvPr>
        </p:nvSpPr>
        <p:spPr>
          <a:xfrm>
            <a:off x="1962621" y="1039672"/>
            <a:ext cx="9553890" cy="532638"/>
          </a:xfrm>
        </p:spPr>
        <p:txBody>
          <a:bodyPr>
            <a:noAutofit/>
          </a:bodyPr>
          <a:lstStyle/>
          <a:p>
            <a:pPr algn="ctr"/>
            <a:r>
              <a:rPr lang="en-US" altLang="ja-JP" sz="2000" dirty="0"/>
              <a:t>Besoins </a:t>
            </a:r>
            <a:r>
              <a:rPr lang="en-US" altLang="ja-JP" sz="2000" b="1" dirty="0">
                <a:solidFill>
                  <a:srgbClr val="00B0F0"/>
                </a:solidFill>
              </a:rPr>
              <a:t>non Fonctionnels</a:t>
            </a:r>
            <a:endParaRPr lang="ja-JP" altLang="en-US" sz="2000" b="1" dirty="0">
              <a:solidFill>
                <a:srgbClr val="00B0F0"/>
              </a:solidFill>
            </a:endParaRPr>
          </a:p>
        </p:txBody>
      </p:sp>
      <p:sp>
        <p:nvSpPr>
          <p:cNvPr id="19" name="テキスト プレースホルダー 18"/>
          <p:cNvSpPr>
            <a:spLocks noGrp="1"/>
          </p:cNvSpPr>
          <p:nvPr>
            <p:ph type="body" sz="quarter" idx="25"/>
          </p:nvPr>
        </p:nvSpPr>
        <p:spPr/>
        <p:txBody>
          <a:bodyPr>
            <a:noAutofit/>
          </a:bodyPr>
          <a:lstStyle/>
          <a:p>
            <a:pPr algn="ctr">
              <a:spcBef>
                <a:spcPts val="0"/>
              </a:spcBef>
              <a:defRPr/>
            </a:pPr>
            <a:r>
              <a:rPr lang="en-US" sz="1800" b="1" dirty="0">
                <a:solidFill>
                  <a:srgbClr val="92D050"/>
                </a:solidFill>
                <a:latin typeface="Route 159 UltraLight" pitchFamily="50" charset="0"/>
                <a:ea typeface="+mj-ea"/>
                <a:cs typeface="+mj-cs"/>
              </a:rPr>
              <a:t>Performance</a:t>
            </a:r>
          </a:p>
        </p:txBody>
      </p:sp>
      <p:sp>
        <p:nvSpPr>
          <p:cNvPr id="21" name="テキスト プレースホルダー 20"/>
          <p:cNvSpPr>
            <a:spLocks noGrp="1"/>
          </p:cNvSpPr>
          <p:nvPr>
            <p:ph type="body" sz="quarter" idx="27"/>
          </p:nvPr>
        </p:nvSpPr>
        <p:spPr/>
        <p:txBody>
          <a:bodyPr>
            <a:noAutofit/>
          </a:bodyPr>
          <a:lstStyle/>
          <a:p>
            <a:pPr algn="ctr" fontAlgn="auto">
              <a:spcBef>
                <a:spcPts val="0"/>
              </a:spcBef>
              <a:spcAft>
                <a:spcPts val="0"/>
              </a:spcAft>
              <a:defRPr/>
            </a:pPr>
            <a:r>
              <a:rPr lang="en-US" sz="1800" b="1" dirty="0">
                <a:solidFill>
                  <a:schemeClr val="accent2">
                    <a:lumMod val="75000"/>
                  </a:schemeClr>
                </a:solidFill>
                <a:latin typeface="Route 159 UltraLight" pitchFamily="50" charset="0"/>
                <a:ea typeface="+mj-ea"/>
                <a:cs typeface="+mj-cs"/>
              </a:rPr>
              <a:t>Securité</a:t>
            </a:r>
          </a:p>
        </p:txBody>
      </p:sp>
      <p:sp>
        <p:nvSpPr>
          <p:cNvPr id="7" name="Espace réservé du texte 6"/>
          <p:cNvSpPr>
            <a:spLocks noGrp="1"/>
          </p:cNvSpPr>
          <p:nvPr>
            <p:ph type="body" sz="quarter" idx="21"/>
          </p:nvPr>
        </p:nvSpPr>
        <p:spPr/>
        <p:txBody>
          <a:bodyPr/>
          <a:lstStyle/>
          <a:p>
            <a:pPr>
              <a:defRPr/>
            </a:pPr>
            <a:r>
              <a:rPr lang="en-US" sz="1800" b="1" dirty="0"/>
              <a:t>Simplicité</a:t>
            </a:r>
          </a:p>
        </p:txBody>
      </p:sp>
      <p:pic>
        <p:nvPicPr>
          <p:cNvPr id="32" name="Espace réservé pour une image  31"/>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a:stretch>
            <a:fillRect/>
          </a:stretch>
        </p:blipFill>
        <p:spPr>
          <a:xfrm>
            <a:off x="1760707" y="2127868"/>
            <a:ext cx="817124" cy="1091986"/>
          </a:xfrm>
        </p:spPr>
      </p:pic>
      <p:pic>
        <p:nvPicPr>
          <p:cNvPr id="26" name="Espace réservé pour une image  9"/>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667" r="16667"/>
          <a:stretch>
            <a:fillRect/>
          </a:stretch>
        </p:blipFill>
        <p:spPr>
          <a:xfrm>
            <a:off x="5431597" y="2127867"/>
            <a:ext cx="817124" cy="1355402"/>
          </a:xfrm>
        </p:spPr>
      </p:pic>
      <p:pic>
        <p:nvPicPr>
          <p:cNvPr id="6" name="Espace réservé pour une image  5"/>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l="19863" t="18761" r="14571" b="21238"/>
          <a:stretch/>
        </p:blipFill>
        <p:spPr>
          <a:xfrm>
            <a:off x="9018270" y="2319793"/>
            <a:ext cx="1017269" cy="971550"/>
          </a:xfrm>
        </p:spPr>
      </p:pic>
    </p:spTree>
    <p:extLst>
      <p:ext uri="{BB962C8B-B14F-4D97-AF65-F5344CB8AC3E}">
        <p14:creationId xmlns:p14="http://schemas.microsoft.com/office/powerpoint/2010/main" val="2687218397"/>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356347" y="2662220"/>
            <a:ext cx="11479305" cy="1057333"/>
          </a:xfrm>
        </p:spPr>
        <p:txBody>
          <a:bodyPr/>
          <a:lstStyle/>
          <a:p>
            <a:r>
              <a:rPr lang="fr-FR" dirty="0">
                <a:solidFill>
                  <a:schemeClr val="accent5">
                    <a:lumMod val="60000"/>
                    <a:lumOff val="40000"/>
                  </a:schemeClr>
                </a:solidFill>
              </a:rPr>
              <a:t>Etudes fonctionnel</a:t>
            </a:r>
          </a:p>
        </p:txBody>
      </p:sp>
    </p:spTree>
    <p:extLst>
      <p:ext uri="{BB962C8B-B14F-4D97-AF65-F5344CB8AC3E}">
        <p14:creationId xmlns:p14="http://schemas.microsoft.com/office/powerpoint/2010/main" val="22173969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048598" y="15350"/>
            <a:ext cx="9567208" cy="802101"/>
          </a:xfrm>
        </p:spPr>
        <p:txBody>
          <a:bodyPr>
            <a:noAutofit/>
          </a:bodyPr>
          <a:lstStyle/>
          <a:p>
            <a:br>
              <a:rPr lang="fr-FR" sz="2800" dirty="0">
                <a:solidFill>
                  <a:schemeClr val="tx1"/>
                </a:solidFill>
                <a:latin typeface="Route 159 Bold" pitchFamily="50" charset="0"/>
              </a:rPr>
            </a:br>
            <a:r>
              <a:rPr lang="fr-FR" sz="2800" dirty="0">
                <a:solidFill>
                  <a:schemeClr val="tx1"/>
                </a:solidFill>
                <a:latin typeface="Route 159 Bold" pitchFamily="50" charset="0"/>
              </a:rPr>
              <a:t>5-Etude</a:t>
            </a:r>
            <a:r>
              <a:rPr lang="fr-FR" sz="3200" dirty="0"/>
              <a:t> </a:t>
            </a:r>
            <a:r>
              <a:rPr lang="fr-FR" sz="3200" dirty="0">
                <a:solidFill>
                  <a:schemeClr val="accent1"/>
                </a:solidFill>
                <a:latin typeface="Route 159 Bold" pitchFamily="50" charset="0"/>
              </a:rPr>
              <a:t>fonctionnel</a:t>
            </a:r>
            <a:br>
              <a:rPr lang="fr-FR" sz="4400" dirty="0">
                <a:solidFill>
                  <a:schemeClr val="accent1"/>
                </a:solidFill>
                <a:latin typeface="Route 159 Bold" pitchFamily="50" charset="0"/>
              </a:rPr>
            </a:br>
            <a:endParaRPr lang="fr-FR" sz="3600" dirty="0">
              <a:solidFill>
                <a:schemeClr val="accent1"/>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11</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6" name="Espace réservé du texte 3"/>
          <p:cNvSpPr>
            <a:spLocks noGrp="1"/>
          </p:cNvSpPr>
          <p:nvPr>
            <p:ph type="body" sz="quarter" idx="13"/>
          </p:nvPr>
        </p:nvSpPr>
        <p:spPr>
          <a:xfrm>
            <a:off x="2111211" y="1028734"/>
            <a:ext cx="9553890" cy="482014"/>
          </a:xfrm>
        </p:spPr>
        <p:txBody>
          <a:bodyPr>
            <a:noAutofit/>
          </a:bodyPr>
          <a:lstStyle/>
          <a:p>
            <a:r>
              <a:rPr lang="fr-FR" sz="2000" dirty="0"/>
              <a:t> </a:t>
            </a:r>
            <a:r>
              <a:rPr lang="fr-MA" sz="2000" dirty="0"/>
              <a:t>Diagramme use case détaillé:</a:t>
            </a:r>
            <a:endParaRPr lang="fr-FR" sz="2000" dirty="0"/>
          </a:p>
          <a:p>
            <a:endParaRPr lang="fr-FR" sz="2000" dirty="0"/>
          </a:p>
        </p:txBody>
      </p:sp>
      <p:sp>
        <p:nvSpPr>
          <p:cNvPr id="2" name="ZoneTexte 1">
            <a:extLst>
              <a:ext uri="{FF2B5EF4-FFF2-40B4-BE49-F238E27FC236}">
                <a16:creationId xmlns:a16="http://schemas.microsoft.com/office/drawing/2014/main" id="{B4A623A8-8D41-1B42-B9FA-5AC2C26403B8}"/>
              </a:ext>
            </a:extLst>
          </p:cNvPr>
          <p:cNvSpPr txBox="1"/>
          <p:nvPr/>
        </p:nvSpPr>
        <p:spPr>
          <a:xfrm>
            <a:off x="2489982" y="1510748"/>
            <a:ext cx="2321169"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Utilisateur</a:t>
            </a:r>
          </a:p>
        </p:txBody>
      </p:sp>
      <p:sp>
        <p:nvSpPr>
          <p:cNvPr id="3" name="ZoneTexte 2">
            <a:extLst>
              <a:ext uri="{FF2B5EF4-FFF2-40B4-BE49-F238E27FC236}">
                <a16:creationId xmlns:a16="http://schemas.microsoft.com/office/drawing/2014/main" id="{DB37ABF6-E7F4-9B4D-9DB0-BBA906276F08}"/>
              </a:ext>
            </a:extLst>
          </p:cNvPr>
          <p:cNvSpPr txBox="1"/>
          <p:nvPr/>
        </p:nvSpPr>
        <p:spPr>
          <a:xfrm>
            <a:off x="7863840" y="1440145"/>
            <a:ext cx="2588455"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Admin</a:t>
            </a:r>
          </a:p>
        </p:txBody>
      </p:sp>
      <p:pic>
        <p:nvPicPr>
          <p:cNvPr id="7" name="Image 6" descr="Une image contenant carte, texte&#10;&#10;Description générée automatiquement">
            <a:extLst>
              <a:ext uri="{FF2B5EF4-FFF2-40B4-BE49-F238E27FC236}">
                <a16:creationId xmlns:a16="http://schemas.microsoft.com/office/drawing/2014/main" id="{855D8EC1-9E97-4C77-9812-A0EC48704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0081"/>
            <a:ext cx="6120900" cy="4299092"/>
          </a:xfrm>
          <a:prstGeom prst="rect">
            <a:avLst/>
          </a:prstGeom>
        </p:spPr>
      </p:pic>
      <p:pic>
        <p:nvPicPr>
          <p:cNvPr id="12" name="Image 11" descr="Une image contenant carte, texte&#10;&#10;Description générée automatiquement">
            <a:extLst>
              <a:ext uri="{FF2B5EF4-FFF2-40B4-BE49-F238E27FC236}">
                <a16:creationId xmlns:a16="http://schemas.microsoft.com/office/drawing/2014/main" id="{AB2BA78A-05D8-4CC0-9F3A-F447164B5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900" y="1880080"/>
            <a:ext cx="5787723" cy="4228489"/>
          </a:xfrm>
          <a:prstGeom prst="rect">
            <a:avLst/>
          </a:prstGeom>
        </p:spPr>
      </p:pic>
    </p:spTree>
    <p:extLst>
      <p:ext uri="{BB962C8B-B14F-4D97-AF65-F5344CB8AC3E}">
        <p14:creationId xmlns:p14="http://schemas.microsoft.com/office/powerpoint/2010/main" val="1975845971"/>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356347" y="2662220"/>
            <a:ext cx="11479305" cy="1057333"/>
          </a:xfrm>
        </p:spPr>
        <p:txBody>
          <a:bodyPr/>
          <a:lstStyle/>
          <a:p>
            <a:r>
              <a:rPr lang="fr-FR" dirty="0">
                <a:solidFill>
                  <a:schemeClr val="accent5">
                    <a:lumMod val="60000"/>
                    <a:lumOff val="40000"/>
                  </a:schemeClr>
                </a:solidFill>
              </a:rPr>
              <a:t>Etudes technique</a:t>
            </a:r>
          </a:p>
        </p:txBody>
      </p:sp>
    </p:spTree>
    <p:extLst>
      <p:ext uri="{BB962C8B-B14F-4D97-AF65-F5344CB8AC3E}">
        <p14:creationId xmlns:p14="http://schemas.microsoft.com/office/powerpoint/2010/main" val="238622047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877985"/>
            <a:ext cx="12192000" cy="358216"/>
          </a:xfrm>
          <a:prstGeom prst="rect">
            <a:avLst/>
          </a:prstGeom>
          <a:solidFill>
            <a:schemeClr val="bg1">
              <a:lumMod val="95000"/>
            </a:schemeClr>
          </a:solidFill>
          <a:ln>
            <a:solidFill>
              <a:schemeClr val="bg1">
                <a:lumMod val="8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 name="Groupe 5"/>
          <p:cNvGrpSpPr/>
          <p:nvPr/>
        </p:nvGrpSpPr>
        <p:grpSpPr>
          <a:xfrm>
            <a:off x="479959" y="1301196"/>
            <a:ext cx="10177131" cy="433728"/>
            <a:chOff x="1763688" y="2679303"/>
            <a:chExt cx="7632848" cy="533673"/>
          </a:xfrm>
        </p:grpSpPr>
        <p:sp>
          <p:nvSpPr>
            <p:cNvPr id="7" name="Rectangle 6"/>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2339752" y="2679303"/>
              <a:ext cx="6552728"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r>
                <a:rPr lang="fr-FR" sz="2400" dirty="0">
                  <a:latin typeface="Times New Roman" panose="02020603050405020304" pitchFamily="18" charset="0"/>
                  <a:cs typeface="Times New Roman" panose="02020603050405020304" pitchFamily="18" charset="0"/>
                </a:rPr>
                <a:t>Introduction</a:t>
              </a:r>
            </a:p>
          </p:txBody>
        </p:sp>
        <p:sp>
          <p:nvSpPr>
            <p:cNvPr id="9" name="Ellipse 8"/>
            <p:cNvSpPr/>
            <p:nvPr/>
          </p:nvSpPr>
          <p:spPr>
            <a:xfrm>
              <a:off x="1763688" y="2718576"/>
              <a:ext cx="466912" cy="422392"/>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solidFill>
                    <a:schemeClr val="bg1"/>
                  </a:solidFill>
                </a:rPr>
                <a:t>1</a:t>
              </a:r>
            </a:p>
          </p:txBody>
        </p:sp>
      </p:grpSp>
      <p:grpSp>
        <p:nvGrpSpPr>
          <p:cNvPr id="3" name="Groupe 9"/>
          <p:cNvGrpSpPr/>
          <p:nvPr/>
        </p:nvGrpSpPr>
        <p:grpSpPr>
          <a:xfrm>
            <a:off x="467340" y="1910079"/>
            <a:ext cx="10177131" cy="433728"/>
            <a:chOff x="1763688" y="3327375"/>
            <a:chExt cx="7632848" cy="533673"/>
          </a:xfrm>
        </p:grpSpPr>
        <p:sp>
          <p:nvSpPr>
            <p:cNvPr id="11" name="Rectangle 10"/>
            <p:cNvSpPr/>
            <p:nvPr/>
          </p:nvSpPr>
          <p:spPr>
            <a:xfrm>
              <a:off x="1988419" y="3356992"/>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2195736" y="3327375"/>
              <a:ext cx="6552728"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r>
                <a:rPr lang="fr-FR" sz="2400" dirty="0">
                  <a:latin typeface="Times New Roman" panose="02020603050405020304" pitchFamily="18" charset="0"/>
                  <a:cs typeface="Times New Roman" panose="02020603050405020304" pitchFamily="18" charset="0"/>
                </a:rPr>
                <a:t>   Définition Edelsten</a:t>
              </a:r>
            </a:p>
          </p:txBody>
        </p:sp>
        <p:sp>
          <p:nvSpPr>
            <p:cNvPr id="13" name="Ellipse 12"/>
            <p:cNvSpPr/>
            <p:nvPr/>
          </p:nvSpPr>
          <p:spPr>
            <a:xfrm>
              <a:off x="1763688" y="3397824"/>
              <a:ext cx="466912" cy="422392"/>
            </a:xfrm>
            <a:prstGeom prst="ellipse">
              <a:avLst/>
            </a:prstGeom>
            <a:solidFill>
              <a:schemeClr val="tx1">
                <a:lumMod val="25000"/>
                <a:lumOff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2</a:t>
              </a:r>
            </a:p>
          </p:txBody>
        </p:sp>
      </p:grpSp>
      <p:sp>
        <p:nvSpPr>
          <p:cNvPr id="24" name="Rectangle 23"/>
          <p:cNvSpPr/>
          <p:nvPr/>
        </p:nvSpPr>
        <p:spPr>
          <a:xfrm>
            <a:off x="0" y="53528"/>
            <a:ext cx="12192000" cy="702272"/>
          </a:xfrm>
          <a:prstGeom prst="rect">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numéro de diapositive 21"/>
          <p:cNvSpPr>
            <a:spLocks noGrp="1"/>
          </p:cNvSpPr>
          <p:nvPr>
            <p:ph type="sldNum" sz="quarter" idx="12"/>
          </p:nvPr>
        </p:nvSpPr>
        <p:spPr>
          <a:xfrm>
            <a:off x="11435106" y="6322716"/>
            <a:ext cx="720142" cy="296746"/>
          </a:xfrm>
        </p:spPr>
        <p:txBody>
          <a:bodyPr/>
          <a:lstStyle/>
          <a:p>
            <a:fld id="{6C6C5FC9-3132-45A2-B5A6-43FC131E564A}" type="slidenum">
              <a:rPr lang="fr-FR" smtClean="0"/>
              <a:pPr/>
              <a:t>2</a:t>
            </a:fld>
            <a:endParaRPr lang="fr-FR" dirty="0"/>
          </a:p>
        </p:txBody>
      </p:sp>
      <p:sp>
        <p:nvSpPr>
          <p:cNvPr id="27" name="Organigramme : Alternative 26"/>
          <p:cNvSpPr/>
          <p:nvPr/>
        </p:nvSpPr>
        <p:spPr>
          <a:xfrm>
            <a:off x="3809984" y="553557"/>
            <a:ext cx="4286280" cy="464474"/>
          </a:xfrm>
          <a:prstGeom prst="flowChartAlternate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fr-FR" sz="2800" b="1" dirty="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rPr>
              <a:t>PLAN</a:t>
            </a:r>
          </a:p>
        </p:txBody>
      </p:sp>
      <p:grpSp>
        <p:nvGrpSpPr>
          <p:cNvPr id="4" name="Groupe 34"/>
          <p:cNvGrpSpPr/>
          <p:nvPr/>
        </p:nvGrpSpPr>
        <p:grpSpPr>
          <a:xfrm>
            <a:off x="472414" y="2590994"/>
            <a:ext cx="10177131" cy="409658"/>
            <a:chOff x="1763688" y="3356992"/>
            <a:chExt cx="7632848" cy="504056"/>
          </a:xfrm>
        </p:grpSpPr>
        <p:sp>
          <p:nvSpPr>
            <p:cNvPr id="36" name="Rectangle 35"/>
            <p:cNvSpPr/>
            <p:nvPr/>
          </p:nvSpPr>
          <p:spPr>
            <a:xfrm>
              <a:off x="1988419" y="3356992"/>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Ellipse 37"/>
            <p:cNvSpPr/>
            <p:nvPr/>
          </p:nvSpPr>
          <p:spPr>
            <a:xfrm>
              <a:off x="1763688" y="3397824"/>
              <a:ext cx="466912" cy="422392"/>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3</a:t>
              </a:r>
            </a:p>
          </p:txBody>
        </p:sp>
      </p:grpSp>
      <p:grpSp>
        <p:nvGrpSpPr>
          <p:cNvPr id="5" name="Groupe 38"/>
          <p:cNvGrpSpPr/>
          <p:nvPr/>
        </p:nvGrpSpPr>
        <p:grpSpPr>
          <a:xfrm>
            <a:off x="467340" y="3179892"/>
            <a:ext cx="10177131" cy="681218"/>
            <a:chOff x="1763688" y="2708920"/>
            <a:chExt cx="7632848" cy="838193"/>
          </a:xfrm>
        </p:grpSpPr>
        <p:sp>
          <p:nvSpPr>
            <p:cNvPr id="40" name="Rectangle 39"/>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ZoneTexte 40"/>
            <p:cNvSpPr txBox="1"/>
            <p:nvPr/>
          </p:nvSpPr>
          <p:spPr>
            <a:xfrm>
              <a:off x="2298556" y="2716116"/>
              <a:ext cx="6552728"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La méthodologie de programmation</a:t>
              </a:r>
            </a:p>
            <a:p>
              <a:pPr marL="12700" lvl="3"/>
              <a:endParaRPr lang="fr-FR" sz="2400" dirty="0">
                <a:latin typeface="Times New Roman" panose="02020603050405020304" pitchFamily="18" charset="0"/>
                <a:cs typeface="Times New Roman" panose="02020603050405020304" pitchFamily="18" charset="0"/>
              </a:endParaRPr>
            </a:p>
          </p:txBody>
        </p:sp>
        <p:sp>
          <p:nvSpPr>
            <p:cNvPr id="42" name="Ellipse 41"/>
            <p:cNvSpPr/>
            <p:nvPr/>
          </p:nvSpPr>
          <p:spPr>
            <a:xfrm>
              <a:off x="1763688" y="2718576"/>
              <a:ext cx="466912" cy="422392"/>
            </a:xfrm>
            <a:prstGeom prst="ellipse">
              <a:avLst/>
            </a:prstGeom>
            <a:solidFill>
              <a:schemeClr val="tx1">
                <a:lumMod val="25000"/>
                <a:lumOff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4</a:t>
              </a:r>
            </a:p>
          </p:txBody>
        </p:sp>
      </p:grpSp>
      <p:grpSp>
        <p:nvGrpSpPr>
          <p:cNvPr id="6" name="Groupe 42"/>
          <p:cNvGrpSpPr/>
          <p:nvPr/>
        </p:nvGrpSpPr>
        <p:grpSpPr>
          <a:xfrm>
            <a:off x="766983" y="4484005"/>
            <a:ext cx="9877489" cy="433728"/>
            <a:chOff x="1988419" y="3327375"/>
            <a:chExt cx="7408117" cy="533673"/>
          </a:xfrm>
        </p:grpSpPr>
        <p:sp>
          <p:nvSpPr>
            <p:cNvPr id="44" name="Rectangle 43"/>
            <p:cNvSpPr/>
            <p:nvPr/>
          </p:nvSpPr>
          <p:spPr>
            <a:xfrm>
              <a:off x="1988419" y="3356992"/>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p:cNvSpPr txBox="1"/>
            <p:nvPr/>
          </p:nvSpPr>
          <p:spPr>
            <a:xfrm>
              <a:off x="2339752" y="3327375"/>
              <a:ext cx="6552728"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Besoin fonctionnelle et non fonctionnelle </a:t>
              </a:r>
            </a:p>
          </p:txBody>
        </p:sp>
      </p:grpSp>
      <p:grpSp>
        <p:nvGrpSpPr>
          <p:cNvPr id="10" name="Groupe 50"/>
          <p:cNvGrpSpPr/>
          <p:nvPr/>
        </p:nvGrpSpPr>
        <p:grpSpPr>
          <a:xfrm>
            <a:off x="616228" y="5170038"/>
            <a:ext cx="10036474" cy="433728"/>
            <a:chOff x="1988419" y="2679303"/>
            <a:chExt cx="7408117" cy="533673"/>
          </a:xfrm>
        </p:grpSpPr>
        <p:sp>
          <p:nvSpPr>
            <p:cNvPr id="52" name="Rectangle 51"/>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ZoneTexte 52"/>
            <p:cNvSpPr txBox="1"/>
            <p:nvPr/>
          </p:nvSpPr>
          <p:spPr>
            <a:xfrm>
              <a:off x="2339752" y="2679303"/>
              <a:ext cx="6552728"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Etude fonctionnel/technique/conceptuelle</a:t>
              </a:r>
            </a:p>
          </p:txBody>
        </p:sp>
      </p:grpSp>
      <p:grpSp>
        <p:nvGrpSpPr>
          <p:cNvPr id="14" name="Groupe 33"/>
          <p:cNvGrpSpPr/>
          <p:nvPr/>
        </p:nvGrpSpPr>
        <p:grpSpPr>
          <a:xfrm>
            <a:off x="769076" y="3810597"/>
            <a:ext cx="9877489" cy="433728"/>
            <a:chOff x="1988419" y="2679303"/>
            <a:chExt cx="7408117" cy="533673"/>
          </a:xfrm>
        </p:grpSpPr>
        <p:sp>
          <p:nvSpPr>
            <p:cNvPr id="47" name="Rectangle 46"/>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ZoneTexte 47"/>
            <p:cNvSpPr txBox="1"/>
            <p:nvPr/>
          </p:nvSpPr>
          <p:spPr>
            <a:xfrm>
              <a:off x="2308099" y="2679303"/>
              <a:ext cx="6552728"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indent="42863"/>
              <a:r>
                <a:rPr lang="fr-FR" sz="2400" dirty="0">
                  <a:latin typeface="Times New Roman" panose="02020603050405020304" pitchFamily="18" charset="0"/>
                  <a:cs typeface="Times New Roman" panose="02020603050405020304" pitchFamily="18" charset="0"/>
                </a:rPr>
                <a:t>Objectif et but</a:t>
              </a:r>
            </a:p>
          </p:txBody>
        </p:sp>
      </p:grpSp>
      <p:sp>
        <p:nvSpPr>
          <p:cNvPr id="50" name="Ellipse 49"/>
          <p:cNvSpPr/>
          <p:nvPr/>
        </p:nvSpPr>
        <p:spPr>
          <a:xfrm>
            <a:off x="479895" y="3857999"/>
            <a:ext cx="622549" cy="343288"/>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5</a:t>
            </a:r>
          </a:p>
        </p:txBody>
      </p:sp>
      <p:sp>
        <p:nvSpPr>
          <p:cNvPr id="55" name="Ellipse 54"/>
          <p:cNvSpPr/>
          <p:nvPr/>
        </p:nvSpPr>
        <p:spPr>
          <a:xfrm>
            <a:off x="474886" y="5230065"/>
            <a:ext cx="632568" cy="343288"/>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7</a:t>
            </a:r>
          </a:p>
        </p:txBody>
      </p:sp>
      <p:sp>
        <p:nvSpPr>
          <p:cNvPr id="60" name="Ellipse 59"/>
          <p:cNvSpPr/>
          <p:nvPr/>
        </p:nvSpPr>
        <p:spPr>
          <a:xfrm>
            <a:off x="479895" y="4534419"/>
            <a:ext cx="622549" cy="343288"/>
          </a:xfrm>
          <a:prstGeom prst="ellipse">
            <a:avLst/>
          </a:prstGeom>
          <a:solidFill>
            <a:schemeClr val="tx1">
              <a:lumMod val="25000"/>
              <a:lumOff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6</a:t>
            </a:r>
          </a:p>
        </p:txBody>
      </p:sp>
      <p:sp>
        <p:nvSpPr>
          <p:cNvPr id="33" name="ZoneTexte 32">
            <a:extLst>
              <a:ext uri="{FF2B5EF4-FFF2-40B4-BE49-F238E27FC236}">
                <a16:creationId xmlns:a16="http://schemas.microsoft.com/office/drawing/2014/main" id="{00CCA2CD-91E5-478F-958B-7F250D6808ED}"/>
              </a:ext>
            </a:extLst>
          </p:cNvPr>
          <p:cNvSpPr txBox="1"/>
          <p:nvPr/>
        </p:nvSpPr>
        <p:spPr>
          <a:xfrm>
            <a:off x="1271105" y="2562592"/>
            <a:ext cx="8736971"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Etude d’ </a:t>
            </a:r>
            <a:r>
              <a:rPr lang="fr-FR" sz="2400" dirty="0" err="1">
                <a:latin typeface="Times New Roman" panose="02020603050405020304" pitchFamily="18" charset="0"/>
                <a:cs typeface="Times New Roman" panose="02020603050405020304" pitchFamily="18" charset="0"/>
              </a:rPr>
              <a:t>existance</a:t>
            </a:r>
            <a:endParaRPr lang="fr-FR" sz="2400" dirty="0">
              <a:latin typeface="Times New Roman" panose="02020603050405020304" pitchFamily="18" charset="0"/>
              <a:cs typeface="Times New Roman" panose="02020603050405020304" pitchFamily="18" charset="0"/>
            </a:endParaRPr>
          </a:p>
          <a:p>
            <a:pPr marL="12700" lvl="3"/>
            <a:endParaRPr lang="fr-FR" sz="2400" dirty="0">
              <a:latin typeface="Times New Roman" panose="02020603050405020304" pitchFamily="18" charset="0"/>
              <a:cs typeface="Times New Roman" panose="02020603050405020304" pitchFamily="18" charset="0"/>
            </a:endParaRPr>
          </a:p>
        </p:txBody>
      </p:sp>
      <p:grpSp>
        <p:nvGrpSpPr>
          <p:cNvPr id="34" name="Groupe 50">
            <a:extLst>
              <a:ext uri="{FF2B5EF4-FFF2-40B4-BE49-F238E27FC236}">
                <a16:creationId xmlns:a16="http://schemas.microsoft.com/office/drawing/2014/main" id="{E814B801-9C41-4459-8235-D4EA1C6F1C5A}"/>
              </a:ext>
            </a:extLst>
          </p:cNvPr>
          <p:cNvGrpSpPr/>
          <p:nvPr/>
        </p:nvGrpSpPr>
        <p:grpSpPr>
          <a:xfrm>
            <a:off x="620616" y="5778331"/>
            <a:ext cx="10036474" cy="461665"/>
            <a:chOff x="1988419" y="2679303"/>
            <a:chExt cx="7408117" cy="568048"/>
          </a:xfrm>
        </p:grpSpPr>
        <p:sp>
          <p:nvSpPr>
            <p:cNvPr id="35" name="Rectangle 34">
              <a:extLst>
                <a:ext uri="{FF2B5EF4-FFF2-40B4-BE49-F238E27FC236}">
                  <a16:creationId xmlns:a16="http://schemas.microsoft.com/office/drawing/2014/main" id="{4146DBD4-4BF8-4C89-8F9F-3F397E3AA81C}"/>
                </a:ext>
              </a:extLst>
            </p:cNvPr>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1EDDFBEA-6286-42D9-BAD7-43733A5CC986}"/>
                </a:ext>
              </a:extLst>
            </p:cNvPr>
            <p:cNvSpPr txBox="1"/>
            <p:nvPr/>
          </p:nvSpPr>
          <p:spPr>
            <a:xfrm>
              <a:off x="2339752" y="2679303"/>
              <a:ext cx="6552728" cy="56804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La réalisation</a:t>
              </a:r>
            </a:p>
          </p:txBody>
        </p:sp>
      </p:grpSp>
      <p:sp>
        <p:nvSpPr>
          <p:cNvPr id="39" name="Ellipse 38">
            <a:extLst>
              <a:ext uri="{FF2B5EF4-FFF2-40B4-BE49-F238E27FC236}">
                <a16:creationId xmlns:a16="http://schemas.microsoft.com/office/drawing/2014/main" id="{5F141257-A2C2-4AD3-A688-E9D77831676A}"/>
              </a:ext>
            </a:extLst>
          </p:cNvPr>
          <p:cNvSpPr/>
          <p:nvPr/>
        </p:nvSpPr>
        <p:spPr>
          <a:xfrm>
            <a:off x="399762" y="5788665"/>
            <a:ext cx="632568" cy="343288"/>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8</a:t>
            </a:r>
          </a:p>
        </p:txBody>
      </p:sp>
      <p:grpSp>
        <p:nvGrpSpPr>
          <p:cNvPr id="43" name="Groupe 50">
            <a:extLst>
              <a:ext uri="{FF2B5EF4-FFF2-40B4-BE49-F238E27FC236}">
                <a16:creationId xmlns:a16="http://schemas.microsoft.com/office/drawing/2014/main" id="{1FE7D558-8C61-40C6-8273-0B88DD1D0DDB}"/>
              </a:ext>
            </a:extLst>
          </p:cNvPr>
          <p:cNvGrpSpPr/>
          <p:nvPr/>
        </p:nvGrpSpPr>
        <p:grpSpPr>
          <a:xfrm>
            <a:off x="607997" y="6357155"/>
            <a:ext cx="10036474" cy="461665"/>
            <a:chOff x="1988419" y="2679303"/>
            <a:chExt cx="7408117" cy="568048"/>
          </a:xfrm>
        </p:grpSpPr>
        <p:sp>
          <p:nvSpPr>
            <p:cNvPr id="46" name="Rectangle 45">
              <a:extLst>
                <a:ext uri="{FF2B5EF4-FFF2-40B4-BE49-F238E27FC236}">
                  <a16:creationId xmlns:a16="http://schemas.microsoft.com/office/drawing/2014/main" id="{A13EAF64-DEE9-40BA-BAFB-66CB7FF2D302}"/>
                </a:ext>
              </a:extLst>
            </p:cNvPr>
            <p:cNvSpPr/>
            <p:nvPr/>
          </p:nvSpPr>
          <p:spPr>
            <a:xfrm>
              <a:off x="1988419" y="2708920"/>
              <a:ext cx="7408117" cy="504056"/>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ZoneTexte 48">
              <a:extLst>
                <a:ext uri="{FF2B5EF4-FFF2-40B4-BE49-F238E27FC236}">
                  <a16:creationId xmlns:a16="http://schemas.microsoft.com/office/drawing/2014/main" id="{BF09E19F-2249-46D1-BB8F-41C8F16D0B18}"/>
                </a:ext>
              </a:extLst>
            </p:cNvPr>
            <p:cNvSpPr txBox="1"/>
            <p:nvPr/>
          </p:nvSpPr>
          <p:spPr>
            <a:xfrm>
              <a:off x="2339752" y="2679303"/>
              <a:ext cx="6552728" cy="56804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1">
              <a:spAutoFit/>
            </a:bodyPr>
            <a:lstStyle/>
            <a:p>
              <a:pPr marL="12700" lvl="3"/>
              <a:r>
                <a:rPr lang="fr-FR" sz="2400" dirty="0">
                  <a:latin typeface="Times New Roman" panose="02020603050405020304" pitchFamily="18" charset="0"/>
                  <a:cs typeface="Times New Roman" panose="02020603050405020304" pitchFamily="18" charset="0"/>
                </a:rPr>
                <a:t>Conclusion et </a:t>
              </a:r>
              <a:r>
                <a:rPr lang="fr-FR" sz="2400" dirty="0"/>
                <a:t>perspectives</a:t>
              </a:r>
              <a:endParaRPr lang="fr-FR" sz="2400" dirty="0">
                <a:latin typeface="Times New Roman" panose="02020603050405020304" pitchFamily="18" charset="0"/>
                <a:cs typeface="Times New Roman" panose="02020603050405020304" pitchFamily="18" charset="0"/>
              </a:endParaRPr>
            </a:p>
          </p:txBody>
        </p:sp>
      </p:grpSp>
      <p:sp>
        <p:nvSpPr>
          <p:cNvPr id="51" name="Ellipse 50">
            <a:extLst>
              <a:ext uri="{FF2B5EF4-FFF2-40B4-BE49-F238E27FC236}">
                <a16:creationId xmlns:a16="http://schemas.microsoft.com/office/drawing/2014/main" id="{BA9045C7-3F82-4C10-8F1D-7135631B3F16}"/>
              </a:ext>
            </a:extLst>
          </p:cNvPr>
          <p:cNvSpPr/>
          <p:nvPr/>
        </p:nvSpPr>
        <p:spPr>
          <a:xfrm>
            <a:off x="387143" y="6417184"/>
            <a:ext cx="632568" cy="343288"/>
          </a:xfrm>
          <a:prstGeom prst="ellipse">
            <a:avLst/>
          </a:prstGeom>
          <a:solidFill>
            <a:schemeClr val="bg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FR" dirty="0"/>
              <a:t>9</a:t>
            </a:r>
          </a:p>
        </p:txBody>
      </p:sp>
    </p:spTree>
    <p:extLst>
      <p:ext uri="{BB962C8B-B14F-4D97-AF65-F5344CB8AC3E}">
        <p14:creationId xmlns:p14="http://schemas.microsoft.com/office/powerpoint/2010/main" val="16451313"/>
      </p:ext>
    </p:extLst>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048598" y="15350"/>
            <a:ext cx="9567208" cy="802101"/>
          </a:xfrm>
        </p:spPr>
        <p:txBody>
          <a:bodyPr>
            <a:noAutofit/>
          </a:bodyPr>
          <a:lstStyle/>
          <a:p>
            <a:br>
              <a:rPr lang="fr-FR" sz="2800" dirty="0">
                <a:solidFill>
                  <a:schemeClr val="tx1"/>
                </a:solidFill>
                <a:latin typeface="Route 159 Bold" pitchFamily="50" charset="0"/>
              </a:rPr>
            </a:br>
            <a:r>
              <a:rPr lang="fr-FR" sz="2800" dirty="0">
                <a:solidFill>
                  <a:schemeClr val="tx1"/>
                </a:solidFill>
                <a:latin typeface="Route 159 Bold" pitchFamily="50" charset="0"/>
              </a:rPr>
              <a:t>5-Etude</a:t>
            </a:r>
            <a:r>
              <a:rPr lang="fr-FR" sz="3200" dirty="0"/>
              <a:t> </a:t>
            </a:r>
            <a:r>
              <a:rPr lang="fr-FR" sz="3200" dirty="0">
                <a:solidFill>
                  <a:schemeClr val="accent1"/>
                </a:solidFill>
                <a:latin typeface="Route 159 Bold" pitchFamily="50" charset="0"/>
              </a:rPr>
              <a:t>technique</a:t>
            </a:r>
            <a:br>
              <a:rPr lang="fr-FR" sz="4400" dirty="0">
                <a:solidFill>
                  <a:schemeClr val="accent1"/>
                </a:solidFill>
                <a:latin typeface="Route 159 Bold" pitchFamily="50" charset="0"/>
              </a:rPr>
            </a:br>
            <a:endParaRPr lang="fr-FR" sz="3600" dirty="0">
              <a:solidFill>
                <a:schemeClr val="accent1"/>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12</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6" name="Espace réservé du texte 3"/>
          <p:cNvSpPr>
            <a:spLocks noGrp="1"/>
          </p:cNvSpPr>
          <p:nvPr>
            <p:ph type="body" sz="quarter" idx="13"/>
          </p:nvPr>
        </p:nvSpPr>
        <p:spPr>
          <a:xfrm>
            <a:off x="2111211" y="1028734"/>
            <a:ext cx="9553890" cy="482014"/>
          </a:xfrm>
        </p:spPr>
        <p:txBody>
          <a:bodyPr>
            <a:noAutofit/>
          </a:bodyPr>
          <a:lstStyle/>
          <a:p>
            <a:r>
              <a:rPr lang="fr-FR" sz="2000" dirty="0"/>
              <a:t> </a:t>
            </a:r>
            <a:r>
              <a:rPr lang="fr-MA" sz="2000" dirty="0"/>
              <a:t>Diagramme de séquence &lt;&lt;Utilisateur&gt;&gt; :</a:t>
            </a:r>
            <a:endParaRPr lang="fr-FR" sz="2000" dirty="0"/>
          </a:p>
          <a:p>
            <a:endParaRPr lang="fr-FR" sz="2000" dirty="0"/>
          </a:p>
        </p:txBody>
      </p:sp>
      <p:pic>
        <p:nvPicPr>
          <p:cNvPr id="3" name="Image 2" descr="Une image contenant capture d’écran&#10;&#10;Description générée automatiquement">
            <a:extLst>
              <a:ext uri="{FF2B5EF4-FFF2-40B4-BE49-F238E27FC236}">
                <a16:creationId xmlns:a16="http://schemas.microsoft.com/office/drawing/2014/main" id="{3757048E-EE2B-46CB-B3C3-63FF65C46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8" y="1510748"/>
            <a:ext cx="10129101" cy="5247861"/>
          </a:xfrm>
          <a:prstGeom prst="rect">
            <a:avLst/>
          </a:prstGeom>
        </p:spPr>
      </p:pic>
    </p:spTree>
    <p:extLst>
      <p:ext uri="{BB962C8B-B14F-4D97-AF65-F5344CB8AC3E}">
        <p14:creationId xmlns:p14="http://schemas.microsoft.com/office/powerpoint/2010/main" val="1975845971"/>
      </p:ext>
    </p:ext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356347" y="2662220"/>
            <a:ext cx="11479305" cy="1057333"/>
          </a:xfrm>
        </p:spPr>
        <p:txBody>
          <a:bodyPr/>
          <a:lstStyle/>
          <a:p>
            <a:r>
              <a:rPr lang="fr-FR" dirty="0">
                <a:solidFill>
                  <a:schemeClr val="accent5">
                    <a:lumMod val="60000"/>
                    <a:lumOff val="40000"/>
                  </a:schemeClr>
                </a:solidFill>
              </a:rPr>
              <a:t>Etudes Conceptuelle</a:t>
            </a:r>
          </a:p>
        </p:txBody>
      </p:sp>
    </p:spTree>
    <p:extLst>
      <p:ext uri="{BB962C8B-B14F-4D97-AF65-F5344CB8AC3E}">
        <p14:creationId xmlns:p14="http://schemas.microsoft.com/office/powerpoint/2010/main" val="143937338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048598" y="15350"/>
            <a:ext cx="9567208" cy="802101"/>
          </a:xfrm>
        </p:spPr>
        <p:txBody>
          <a:bodyPr>
            <a:noAutofit/>
          </a:bodyPr>
          <a:lstStyle/>
          <a:p>
            <a:br>
              <a:rPr lang="fr-FR" sz="2800" dirty="0">
                <a:solidFill>
                  <a:schemeClr val="tx1"/>
                </a:solidFill>
                <a:latin typeface="Route 159 Bold" pitchFamily="50" charset="0"/>
              </a:rPr>
            </a:br>
            <a:r>
              <a:rPr lang="fr-FR" sz="2800" dirty="0">
                <a:solidFill>
                  <a:schemeClr val="tx1"/>
                </a:solidFill>
                <a:latin typeface="Route 159 Bold" pitchFamily="50" charset="0"/>
              </a:rPr>
              <a:t>5-Etude</a:t>
            </a:r>
            <a:r>
              <a:rPr lang="fr-FR" sz="3200" dirty="0"/>
              <a:t> </a:t>
            </a:r>
            <a:r>
              <a:rPr lang="fr-FR" sz="3200" dirty="0">
                <a:solidFill>
                  <a:schemeClr val="accent1"/>
                </a:solidFill>
                <a:latin typeface="Route 159 Bold" pitchFamily="50" charset="0"/>
              </a:rPr>
              <a:t>Conceptuelle</a:t>
            </a:r>
            <a:br>
              <a:rPr lang="fr-FR" sz="4400" dirty="0">
                <a:solidFill>
                  <a:schemeClr val="accent1"/>
                </a:solidFill>
                <a:latin typeface="Route 159 Bold" pitchFamily="50" charset="0"/>
              </a:rPr>
            </a:br>
            <a:endParaRPr lang="fr-FR" sz="3600" dirty="0">
              <a:solidFill>
                <a:schemeClr val="accent1"/>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12</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6" name="Espace réservé du texte 3"/>
          <p:cNvSpPr>
            <a:spLocks noGrp="1"/>
          </p:cNvSpPr>
          <p:nvPr>
            <p:ph type="body" sz="quarter" idx="13"/>
          </p:nvPr>
        </p:nvSpPr>
        <p:spPr>
          <a:xfrm>
            <a:off x="2111211" y="1028734"/>
            <a:ext cx="9553890" cy="482014"/>
          </a:xfrm>
        </p:spPr>
        <p:txBody>
          <a:bodyPr>
            <a:noAutofit/>
          </a:bodyPr>
          <a:lstStyle/>
          <a:p>
            <a:r>
              <a:rPr lang="fr-FR" sz="2000" dirty="0"/>
              <a:t> </a:t>
            </a:r>
            <a:r>
              <a:rPr lang="fr-MA" sz="2000" dirty="0"/>
              <a:t>Diagramme de classe :</a:t>
            </a:r>
            <a:endParaRPr lang="fr-FR" sz="2000" dirty="0"/>
          </a:p>
          <a:p>
            <a:endParaRPr lang="fr-FR" sz="2000" dirty="0"/>
          </a:p>
        </p:txBody>
      </p:sp>
      <p:pic>
        <p:nvPicPr>
          <p:cNvPr id="3" name="Image 2" descr="Une image contenant intérieur, ordinateur, portable, guichet&#10;&#10;Description générée automatiquement">
            <a:extLst>
              <a:ext uri="{FF2B5EF4-FFF2-40B4-BE49-F238E27FC236}">
                <a16:creationId xmlns:a16="http://schemas.microsoft.com/office/drawing/2014/main" id="{99FC0554-2FCA-406A-BCB1-923C8772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2" y="1701978"/>
            <a:ext cx="11114952" cy="5140672"/>
          </a:xfrm>
          <a:prstGeom prst="rect">
            <a:avLst/>
          </a:prstGeom>
        </p:spPr>
      </p:pic>
    </p:spTree>
    <p:extLst>
      <p:ext uri="{BB962C8B-B14F-4D97-AF65-F5344CB8AC3E}">
        <p14:creationId xmlns:p14="http://schemas.microsoft.com/office/powerpoint/2010/main" val="2038339749"/>
      </p:ext>
    </p:ext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
        <p:nvSpPr>
          <p:cNvPr id="4" name="Titre 3"/>
          <p:cNvSpPr>
            <a:spLocks noGrp="1"/>
          </p:cNvSpPr>
          <p:nvPr>
            <p:ph type="ctrTitle"/>
          </p:nvPr>
        </p:nvSpPr>
        <p:spPr>
          <a:xfrm>
            <a:off x="356347" y="2634924"/>
            <a:ext cx="11479305" cy="1057333"/>
          </a:xfrm>
        </p:spPr>
        <p:txBody>
          <a:bodyPr/>
          <a:lstStyle/>
          <a:p>
            <a:r>
              <a:rPr lang="fr-FR" dirty="0">
                <a:solidFill>
                  <a:srgbClr val="92D050"/>
                </a:solidFill>
              </a:rPr>
              <a:t>Réalisation </a:t>
            </a:r>
          </a:p>
        </p:txBody>
      </p:sp>
    </p:spTree>
    <p:extLst>
      <p:ext uri="{BB962C8B-B14F-4D97-AF65-F5344CB8AC3E}">
        <p14:creationId xmlns:p14="http://schemas.microsoft.com/office/powerpoint/2010/main" val="22173969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solidFill>
                  <a:schemeClr val="accent1"/>
                </a:solidFill>
                <a:latin typeface="Route 159 Bold" pitchFamily="50" charset="0"/>
              </a:rPr>
              <a:t>6-Réalisation</a:t>
            </a:r>
          </a:p>
        </p:txBody>
      </p:sp>
      <p:sp>
        <p:nvSpPr>
          <p:cNvPr id="4" name="Espace réservé du numéro de diapositive 3"/>
          <p:cNvSpPr>
            <a:spLocks noGrp="1"/>
          </p:cNvSpPr>
          <p:nvPr>
            <p:ph type="sldNum" sz="quarter" idx="11"/>
          </p:nvPr>
        </p:nvSpPr>
        <p:spPr/>
        <p:txBody>
          <a:bodyPr/>
          <a:lstStyle/>
          <a:p>
            <a:r>
              <a:rPr lang="fr-FR" altLang="ja-JP" dirty="0"/>
              <a:t>13</a:t>
            </a:r>
            <a:endParaRPr lang="ja-JP" altLang="en-US" dirty="0"/>
          </a:p>
        </p:txBody>
      </p:sp>
      <p:sp>
        <p:nvSpPr>
          <p:cNvPr id="5" name="Espace réservé du texte 4"/>
          <p:cNvSpPr>
            <a:spLocks noGrp="1"/>
          </p:cNvSpPr>
          <p:nvPr>
            <p:ph type="body" sz="quarter" idx="13"/>
          </p:nvPr>
        </p:nvSpPr>
        <p:spPr>
          <a:xfrm>
            <a:off x="2111211" y="1028733"/>
            <a:ext cx="9553890" cy="588032"/>
          </a:xfrm>
        </p:spPr>
        <p:txBody>
          <a:bodyPr>
            <a:normAutofit/>
          </a:bodyPr>
          <a:lstStyle/>
          <a:p>
            <a:r>
              <a:rPr lang="fr-FR" dirty="0"/>
              <a:t> </a:t>
            </a:r>
            <a:r>
              <a:rPr lang="fr-FR" sz="2000" dirty="0"/>
              <a:t>Outils de développement utilisés:</a:t>
            </a:r>
          </a:p>
        </p:txBody>
      </p:sp>
      <p:sp>
        <p:nvSpPr>
          <p:cNvPr id="7" name="Espace réservé du texte 6"/>
          <p:cNvSpPr>
            <a:spLocks noGrp="1"/>
          </p:cNvSpPr>
          <p:nvPr>
            <p:ph type="body" sz="quarter" idx="21"/>
          </p:nvPr>
        </p:nvSpPr>
        <p:spPr/>
        <p:txBody>
          <a:bodyPr/>
          <a:lstStyle/>
          <a:p>
            <a:r>
              <a:rPr lang="fr-FR" b="1" dirty="0"/>
              <a:t> Flutter         </a:t>
            </a:r>
          </a:p>
          <a:p>
            <a:r>
              <a:rPr lang="fr-FR" b="1" dirty="0"/>
              <a:t> </a:t>
            </a:r>
            <a:endParaRPr lang="fr-FR" dirty="0"/>
          </a:p>
          <a:p>
            <a:endParaRPr lang="fr-FR" dirty="0"/>
          </a:p>
        </p:txBody>
      </p:sp>
      <p:sp>
        <p:nvSpPr>
          <p:cNvPr id="10" name="Espace réservé du texte 9"/>
          <p:cNvSpPr>
            <a:spLocks noGrp="1"/>
          </p:cNvSpPr>
          <p:nvPr>
            <p:ph type="body" sz="quarter" idx="26"/>
          </p:nvPr>
        </p:nvSpPr>
        <p:spPr/>
        <p:txBody>
          <a:bodyPr/>
          <a:lstStyle/>
          <a:p>
            <a:r>
              <a:rPr lang="fr-FR" b="1" dirty="0"/>
              <a:t> ANDROID STUDIO </a:t>
            </a:r>
            <a:endParaRPr lang="fr-FR" dirty="0"/>
          </a:p>
          <a:p>
            <a:endParaRPr lang="fr-FR" dirty="0"/>
          </a:p>
        </p:txBody>
      </p:sp>
      <p:sp>
        <p:nvSpPr>
          <p:cNvPr id="13" name="Espace réservé du texte 12"/>
          <p:cNvSpPr>
            <a:spLocks noGrp="1"/>
          </p:cNvSpPr>
          <p:nvPr>
            <p:ph type="body" sz="quarter" idx="29"/>
          </p:nvPr>
        </p:nvSpPr>
        <p:spPr/>
        <p:txBody>
          <a:bodyPr/>
          <a:lstStyle/>
          <a:p>
            <a:r>
              <a:rPr lang="fr-FR" b="1" dirty="0"/>
              <a:t> Visual </a:t>
            </a:r>
            <a:r>
              <a:rPr lang="fr-FR" b="1" dirty="0" err="1"/>
              <a:t>paradigm</a:t>
            </a:r>
            <a:r>
              <a:rPr lang="fr-FR" b="1" dirty="0"/>
              <a:t>       </a:t>
            </a:r>
            <a:endParaRPr lang="fr-FR" dirty="0"/>
          </a:p>
          <a:p>
            <a:endParaRPr lang="fr-FR" dirty="0"/>
          </a:p>
          <a:p>
            <a:endParaRPr lang="fr-FR" dirty="0"/>
          </a:p>
        </p:txBody>
      </p:sp>
      <p:sp>
        <p:nvSpPr>
          <p:cNvPr id="19" name="Espace réservé du texte 18"/>
          <p:cNvSpPr>
            <a:spLocks noGrp="1"/>
          </p:cNvSpPr>
          <p:nvPr>
            <p:ph type="body" sz="quarter" idx="35"/>
          </p:nvPr>
        </p:nvSpPr>
        <p:spPr>
          <a:xfrm>
            <a:off x="5043524" y="3982071"/>
            <a:ext cx="3130184" cy="772667"/>
          </a:xfrm>
        </p:spPr>
        <p:txBody>
          <a:bodyPr/>
          <a:lstStyle/>
          <a:p>
            <a:pPr lvl="0"/>
            <a:r>
              <a:rPr kumimoji="0" lang="fr-FR" altLang="fr-FR" sz="2400" b="1" dirty="0">
                <a:solidFill>
                  <a:srgbClr val="FFC000"/>
                </a:solidFill>
                <a:latin typeface="Calibri" panose="020F0502020204030204" pitchFamily="34" charset="0"/>
                <a:ea typeface="Calibri" panose="020F0502020204030204" pitchFamily="34" charset="0"/>
                <a:cs typeface="SimSun" panose="02010600030101010101" pitchFamily="2" charset="-122"/>
              </a:rPr>
              <a:t>    Dart</a:t>
            </a:r>
            <a:endParaRPr kumimoji="0" lang="fr-FR" altLang="fr-FR" sz="2400" dirty="0">
              <a:solidFill>
                <a:srgbClr val="FFC000"/>
              </a:solidFill>
              <a:latin typeface="Arial" panose="020B0604020202020204" pitchFamily="34" charset="0"/>
            </a:endParaRPr>
          </a:p>
          <a:p>
            <a:endParaRPr lang="fr-FR" dirty="0"/>
          </a:p>
        </p:txBody>
      </p:sp>
      <p:sp>
        <p:nvSpPr>
          <p:cNvPr id="22" name="Espace réservé du texte 21"/>
          <p:cNvSpPr>
            <a:spLocks noGrp="1"/>
          </p:cNvSpPr>
          <p:nvPr>
            <p:ph type="body" sz="quarter" idx="38"/>
          </p:nvPr>
        </p:nvSpPr>
        <p:spPr/>
        <p:txBody>
          <a:bodyPr/>
          <a:lstStyle/>
          <a:p>
            <a:r>
              <a:rPr lang="fr-FR" b="1" dirty="0"/>
              <a:t>  Photoshop</a:t>
            </a:r>
          </a:p>
          <a:p>
            <a:r>
              <a:rPr lang="fr-FR" b="1" dirty="0"/>
              <a:t>           </a:t>
            </a:r>
          </a:p>
          <a:p>
            <a:endParaRPr lang="fr-FR" dirty="0"/>
          </a:p>
          <a:p>
            <a:endParaRPr lang="fr-FR" dirty="0"/>
          </a:p>
        </p:txBody>
      </p:sp>
      <p:pic>
        <p:nvPicPr>
          <p:cNvPr id="41" name="Espace réservé pour une image  37" descr="android studio.jpg"/>
          <p:cNvPicPr>
            <a:picLocks noGrp="1" noChangeAspect="1"/>
          </p:cNvPicPr>
          <p:nvPr>
            <p:ph type="pic" sz="quarter" idx="25"/>
          </p:nvPr>
        </p:nvPicPr>
        <p:blipFill>
          <a:blip r:embed="rId2" cstate="print"/>
          <a:srcRect/>
          <a:stretch>
            <a:fillRect/>
          </a:stretch>
        </p:blipFill>
        <p:spPr>
          <a:xfrm>
            <a:off x="4423575" y="1905715"/>
            <a:ext cx="368259" cy="368227"/>
          </a:xfrm>
        </p:spPr>
      </p:pic>
      <p:sp>
        <p:nvSpPr>
          <p:cNvPr id="6" name="Espace réservé pour une image  5">
            <a:extLst>
              <a:ext uri="{FF2B5EF4-FFF2-40B4-BE49-F238E27FC236}">
                <a16:creationId xmlns:a16="http://schemas.microsoft.com/office/drawing/2014/main" id="{E560E469-D5A0-1347-A03D-7754D6E3D0BE}"/>
              </a:ext>
            </a:extLst>
          </p:cNvPr>
          <p:cNvSpPr>
            <a:spLocks noGrp="1"/>
          </p:cNvSpPr>
          <p:nvPr>
            <p:ph type="pic" sz="quarter" idx="37"/>
          </p:nvPr>
        </p:nvSpPr>
        <p:spPr/>
      </p:sp>
      <p:pic>
        <p:nvPicPr>
          <p:cNvPr id="8" name="Espace réservé pour une image  7" descr="Une image contenant texte&#10;&#10;Description générée automatiquement">
            <a:extLst>
              <a:ext uri="{FF2B5EF4-FFF2-40B4-BE49-F238E27FC236}">
                <a16:creationId xmlns:a16="http://schemas.microsoft.com/office/drawing/2014/main" id="{19685CAB-5B6C-4F94-B011-57668B8345F7}"/>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a:stretch>
            <a:fillRect/>
          </a:stretch>
        </p:blipFill>
        <p:spPr>
          <a:xfrm>
            <a:off x="540027" y="1818830"/>
            <a:ext cx="480095" cy="480053"/>
          </a:xfrm>
        </p:spPr>
      </p:pic>
      <p:pic>
        <p:nvPicPr>
          <p:cNvPr id="11" name="Espace réservé pour une image  10" descr="Une image contenant dessin, signe, arrêt&#10;&#10;Description générée automatiquement">
            <a:extLst>
              <a:ext uri="{FF2B5EF4-FFF2-40B4-BE49-F238E27FC236}">
                <a16:creationId xmlns:a16="http://schemas.microsoft.com/office/drawing/2014/main" id="{5ECFA9D4-62BA-4466-8D2E-DF6332E86039}"/>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Lst>
          </a:blip>
          <a:srcRect t="1644" b="1644"/>
          <a:stretch>
            <a:fillRect/>
          </a:stretch>
        </p:blipFill>
        <p:spPr/>
      </p:pic>
      <p:pic>
        <p:nvPicPr>
          <p:cNvPr id="16" name="Espace réservé pour une image  15" descr="Une image contenant parapluie&#10;&#10;Description générée automatiquement">
            <a:extLst>
              <a:ext uri="{FF2B5EF4-FFF2-40B4-BE49-F238E27FC236}">
                <a16:creationId xmlns:a16="http://schemas.microsoft.com/office/drawing/2014/main" id="{C0A32121-B927-4796-B1AE-E959171D6ABB}"/>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rcRect/>
          <a:stretch>
            <a:fillRect/>
          </a:stretch>
        </p:blipFill>
        <p:spPr/>
      </p:pic>
      <p:pic>
        <p:nvPicPr>
          <p:cNvPr id="28" name="Image 27" descr="../visual-paradigm.jpg">
            <a:extLst>
              <a:ext uri="{FF2B5EF4-FFF2-40B4-BE49-F238E27FC236}">
                <a16:creationId xmlns:a16="http://schemas.microsoft.com/office/drawing/2014/main" id="{C17CBB08-12CE-4C43-8321-C39880FFF03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241954" y="1916339"/>
            <a:ext cx="459105" cy="346978"/>
          </a:xfrm>
          <a:prstGeom prst="rect">
            <a:avLst/>
          </a:prstGeom>
          <a:noFill/>
          <a:ln>
            <a:noFill/>
          </a:ln>
        </p:spPr>
      </p:pic>
      <p:pic>
        <p:nvPicPr>
          <p:cNvPr id="29" name="Image 28" descr="../615px-Photoshop_CC_icon.png">
            <a:extLst>
              <a:ext uri="{FF2B5EF4-FFF2-40B4-BE49-F238E27FC236}">
                <a16:creationId xmlns:a16="http://schemas.microsoft.com/office/drawing/2014/main" id="{43D44E36-ED13-5A41-A6F5-F5B2A07B0A8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419" y="4006653"/>
            <a:ext cx="463850" cy="455471"/>
          </a:xfrm>
          <a:prstGeom prst="rect">
            <a:avLst/>
          </a:prstGeom>
          <a:noFill/>
          <a:ln>
            <a:noFill/>
          </a:ln>
        </p:spPr>
      </p:pic>
      <p:sp>
        <p:nvSpPr>
          <p:cNvPr id="23" name="Espace réservé du texte 22">
            <a:extLst>
              <a:ext uri="{FF2B5EF4-FFF2-40B4-BE49-F238E27FC236}">
                <a16:creationId xmlns:a16="http://schemas.microsoft.com/office/drawing/2014/main" id="{B009D819-579F-AF45-911C-3CB95AB81A94}"/>
              </a:ext>
            </a:extLst>
          </p:cNvPr>
          <p:cNvSpPr>
            <a:spLocks noGrp="1"/>
          </p:cNvSpPr>
          <p:nvPr>
            <p:ph type="body" sz="quarter" idx="32"/>
          </p:nvPr>
        </p:nvSpPr>
        <p:spPr/>
        <p:txBody>
          <a:bodyPr/>
          <a:lstStyle/>
          <a:p>
            <a:r>
              <a:rPr lang="fr-FR" b="1" dirty="0"/>
              <a:t>Visual studio</a:t>
            </a:r>
          </a:p>
        </p:txBody>
      </p:sp>
    </p:spTree>
    <p:extLst>
      <p:ext uri="{BB962C8B-B14F-4D97-AF65-F5344CB8AC3E}">
        <p14:creationId xmlns:p14="http://schemas.microsoft.com/office/powerpoint/2010/main" val="3891900908"/>
      </p:ext>
    </p:extLst>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048598" y="-3311"/>
            <a:ext cx="9567208" cy="802101"/>
          </a:xfrm>
        </p:spPr>
        <p:txBody>
          <a:bodyPr>
            <a:noAutofit/>
          </a:bodyPr>
          <a:lstStyle/>
          <a:p>
            <a:r>
              <a:rPr lang="fr-FR" sz="3200" dirty="0">
                <a:solidFill>
                  <a:schemeClr val="accent1"/>
                </a:solidFill>
                <a:latin typeface="Route 159 Bold" pitchFamily="50" charset="0"/>
              </a:rPr>
              <a:t>6- 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14</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6" name="Espace réservé du texte 4"/>
          <p:cNvSpPr>
            <a:spLocks noGrp="1"/>
          </p:cNvSpPr>
          <p:nvPr>
            <p:ph type="body" sz="quarter" idx="13"/>
          </p:nvPr>
        </p:nvSpPr>
        <p:spPr>
          <a:xfrm>
            <a:off x="2111211" y="771733"/>
            <a:ext cx="9553890" cy="487224"/>
          </a:xfrm>
        </p:spPr>
        <p:txBody>
          <a:bodyPr>
            <a:noAutofit/>
          </a:bodyPr>
          <a:lstStyle/>
          <a:p>
            <a:pPr algn="ctr"/>
            <a:r>
              <a:rPr lang="fr-FR" sz="2000" dirty="0"/>
              <a:t>Inscription</a:t>
            </a:r>
          </a:p>
        </p:txBody>
      </p:sp>
      <p:pic>
        <p:nvPicPr>
          <p:cNvPr id="7" name="Image 6" descr="Une image contenant capture d’écran&#10;&#10;Description générée automatiquement">
            <a:extLst>
              <a:ext uri="{FF2B5EF4-FFF2-40B4-BE49-F238E27FC236}">
                <a16:creationId xmlns:a16="http://schemas.microsoft.com/office/drawing/2014/main" id="{021EAC04-2151-43FA-AEF5-B7B326627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777" y="1351720"/>
            <a:ext cx="4111484" cy="5417669"/>
          </a:xfrm>
          <a:prstGeom prst="rect">
            <a:avLst/>
          </a:prstGeom>
        </p:spPr>
      </p:pic>
      <p:pic>
        <p:nvPicPr>
          <p:cNvPr id="13" name="Image 12" descr="Une image contenant capture d’écran, moniteur, téléphone, téléphone mobile&#10;&#10;Description générée automatiquement">
            <a:extLst>
              <a:ext uri="{FF2B5EF4-FFF2-40B4-BE49-F238E27FC236}">
                <a16:creationId xmlns:a16="http://schemas.microsoft.com/office/drawing/2014/main" id="{8EF3FCB7-2B37-4440-819F-3BB668B12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148" y="1351719"/>
            <a:ext cx="3703641" cy="5554063"/>
          </a:xfrm>
          <a:prstGeom prst="rect">
            <a:avLst/>
          </a:prstGeom>
        </p:spPr>
      </p:pic>
    </p:spTree>
    <p:extLst>
      <p:ext uri="{BB962C8B-B14F-4D97-AF65-F5344CB8AC3E}">
        <p14:creationId xmlns:p14="http://schemas.microsoft.com/office/powerpoint/2010/main" val="406587634"/>
      </p:ext>
    </p:extLst>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47D62D8-6FD2-47B3-9F73-AB6FC2228D4E}"/>
              </a:ext>
            </a:extLst>
          </p:cNvPr>
          <p:cNvSpPr>
            <a:spLocks noGrp="1"/>
          </p:cNvSpPr>
          <p:nvPr>
            <p:ph type="ftr" sz="quarter" idx="10"/>
          </p:nvPr>
        </p:nvSpPr>
        <p:spPr/>
        <p:txBody>
          <a:bodyPr/>
          <a:lstStyle/>
          <a:p>
            <a:r>
              <a:rPr lang="en-US" altLang="ja-JP"/>
              <a:t>The Power of PowerPoint | thepopp.com</a:t>
            </a:r>
            <a:endParaRPr lang="ja-JP" altLang="en-US" dirty="0"/>
          </a:p>
        </p:txBody>
      </p:sp>
      <p:sp>
        <p:nvSpPr>
          <p:cNvPr id="3" name="Espace réservé du numéro de diapositive 2">
            <a:extLst>
              <a:ext uri="{FF2B5EF4-FFF2-40B4-BE49-F238E27FC236}">
                <a16:creationId xmlns:a16="http://schemas.microsoft.com/office/drawing/2014/main" id="{72595D88-73F6-45F7-A468-2029DBE57612}"/>
              </a:ext>
            </a:extLst>
          </p:cNvPr>
          <p:cNvSpPr>
            <a:spLocks noGrp="1"/>
          </p:cNvSpPr>
          <p:nvPr>
            <p:ph type="sldNum" sz="quarter" idx="11"/>
          </p:nvPr>
        </p:nvSpPr>
        <p:spPr/>
        <p:txBody>
          <a:bodyPr/>
          <a:lstStyle/>
          <a:p>
            <a:fld id="{E6459DFB-86F3-43FA-8567-2EA6E426AE90}" type="slidenum">
              <a:rPr lang="ja-JP" altLang="en-US" smtClean="0"/>
              <a:pPr/>
              <a:t>26</a:t>
            </a:fld>
            <a:endParaRPr lang="ja-JP" altLang="en-US"/>
          </a:p>
        </p:txBody>
      </p:sp>
      <p:sp>
        <p:nvSpPr>
          <p:cNvPr id="5" name="Titre 4">
            <a:extLst>
              <a:ext uri="{FF2B5EF4-FFF2-40B4-BE49-F238E27FC236}">
                <a16:creationId xmlns:a16="http://schemas.microsoft.com/office/drawing/2014/main" id="{BB06D3F5-58D1-45E1-A6A3-CD6AC2C1EA90}"/>
              </a:ext>
            </a:extLst>
          </p:cNvPr>
          <p:cNvSpPr>
            <a:spLocks noGrp="1"/>
          </p:cNvSpPr>
          <p:nvPr>
            <p:ph type="title"/>
          </p:nvPr>
        </p:nvSpPr>
        <p:spPr/>
        <p:txBody>
          <a:bodyPr>
            <a:normAutofit fontScale="90000"/>
          </a:bodyPr>
          <a:lstStyle/>
          <a:p>
            <a:r>
              <a:rPr lang="fr-FR" dirty="0"/>
              <a:t>Les difficultés trouvés </a:t>
            </a:r>
          </a:p>
        </p:txBody>
      </p:sp>
      <p:sp>
        <p:nvSpPr>
          <p:cNvPr id="6" name="ZoneTexte 5">
            <a:extLst>
              <a:ext uri="{FF2B5EF4-FFF2-40B4-BE49-F238E27FC236}">
                <a16:creationId xmlns:a16="http://schemas.microsoft.com/office/drawing/2014/main" id="{9AF6DDED-23DD-46F7-99ED-4C6FC0F33B31}"/>
              </a:ext>
            </a:extLst>
          </p:cNvPr>
          <p:cNvSpPr txBox="1"/>
          <p:nvPr/>
        </p:nvSpPr>
        <p:spPr>
          <a:xfrm>
            <a:off x="3806687" y="2707260"/>
            <a:ext cx="7533861" cy="1200329"/>
          </a:xfrm>
          <a:prstGeom prst="rect">
            <a:avLst/>
          </a:prstGeom>
          <a:noFill/>
        </p:spPr>
        <p:txBody>
          <a:bodyPr wrap="square" rtlCol="0">
            <a:spAutoFit/>
          </a:bodyPr>
          <a:lstStyle/>
          <a:p>
            <a:pPr marL="285750" indent="-285750">
              <a:buFont typeface="Arial" panose="020B0604020202020204" pitchFamily="34" charset="0"/>
              <a:buChar char="•"/>
            </a:pPr>
            <a:r>
              <a:rPr lang="fr-FR" dirty="0"/>
              <a:t>Matériel</a:t>
            </a:r>
          </a:p>
          <a:p>
            <a:pPr marL="285750" indent="-285750">
              <a:buFont typeface="Arial" panose="020B0604020202020204" pitchFamily="34" charset="0"/>
              <a:buChar char="•"/>
            </a:pPr>
            <a:r>
              <a:rPr lang="fr-FR" dirty="0"/>
              <a:t>Gestion de temps </a:t>
            </a:r>
          </a:p>
          <a:p>
            <a:pPr marL="285750" indent="-285750">
              <a:buFont typeface="Arial" panose="020B0604020202020204" pitchFamily="34" charset="0"/>
              <a:buChar char="•"/>
            </a:pPr>
            <a:r>
              <a:rPr lang="fr-FR" dirty="0"/>
              <a:t>Documentation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405677886"/>
      </p:ext>
    </p:extLst>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048598" y="-3311"/>
            <a:ext cx="9567208" cy="802101"/>
          </a:xfrm>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15</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6" name="Espace réservé du texte 4"/>
          <p:cNvSpPr>
            <a:spLocks noGrp="1"/>
          </p:cNvSpPr>
          <p:nvPr>
            <p:ph type="body" sz="quarter" idx="13"/>
          </p:nvPr>
        </p:nvSpPr>
        <p:spPr>
          <a:xfrm>
            <a:off x="2111211" y="771733"/>
            <a:ext cx="9553890" cy="487224"/>
          </a:xfrm>
        </p:spPr>
        <p:txBody>
          <a:bodyPr>
            <a:noAutofit/>
          </a:bodyPr>
          <a:lstStyle/>
          <a:p>
            <a:pPr algn="ctr"/>
            <a:r>
              <a:rPr lang="fr-FR" sz="2000" dirty="0"/>
              <a:t>authentification</a:t>
            </a:r>
          </a:p>
          <a:p>
            <a:pPr algn="ctr"/>
            <a:endParaRPr lang="fr-FR" sz="2000" dirty="0"/>
          </a:p>
        </p:txBody>
      </p:sp>
      <p:pic>
        <p:nvPicPr>
          <p:cNvPr id="7" name="Image 6" descr="Une image contenant capture d’écran&#10;&#10;Description générée automatiquement">
            <a:extLst>
              <a:ext uri="{FF2B5EF4-FFF2-40B4-BE49-F238E27FC236}">
                <a16:creationId xmlns:a16="http://schemas.microsoft.com/office/drawing/2014/main" id="{2B65C84B-7755-4887-962A-28DFC1091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96" y="1482183"/>
            <a:ext cx="4454355" cy="5417669"/>
          </a:xfrm>
          <a:prstGeom prst="rect">
            <a:avLst/>
          </a:prstGeom>
        </p:spPr>
      </p:pic>
      <p:pic>
        <p:nvPicPr>
          <p:cNvPr id="3" name="Image 2" descr="Une image contenant capture d’écran&#10;&#10;Description générée automatiquement">
            <a:extLst>
              <a:ext uri="{FF2B5EF4-FFF2-40B4-BE49-F238E27FC236}">
                <a16:creationId xmlns:a16="http://schemas.microsoft.com/office/drawing/2014/main" id="{4697671F-DD5D-4042-BEDF-87E0D405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3174" y="1547210"/>
            <a:ext cx="4232486" cy="5203909"/>
          </a:xfrm>
          <a:prstGeom prst="rect">
            <a:avLst/>
          </a:prstGeom>
        </p:spPr>
      </p:pic>
    </p:spTree>
    <p:extLst>
      <p:ext uri="{BB962C8B-B14F-4D97-AF65-F5344CB8AC3E}">
        <p14:creationId xmlns:p14="http://schemas.microsoft.com/office/powerpoint/2010/main" val="406587634"/>
      </p:ext>
    </p:extLst>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7" name="Espace réservé du texte 6"/>
          <p:cNvSpPr>
            <a:spLocks noGrp="1"/>
          </p:cNvSpPr>
          <p:nvPr>
            <p:ph type="body" sz="quarter" idx="13"/>
          </p:nvPr>
        </p:nvSpPr>
        <p:spPr>
          <a:xfrm>
            <a:off x="3992765" y="1072696"/>
            <a:ext cx="9553890" cy="336037"/>
          </a:xfrm>
        </p:spPr>
        <p:txBody>
          <a:bodyPr>
            <a:noAutofit/>
          </a:bodyPr>
          <a:lstStyle/>
          <a:p>
            <a:r>
              <a:rPr lang="fr-FR" sz="1800" dirty="0"/>
              <a:t>Home</a:t>
            </a:r>
          </a:p>
        </p:txBody>
      </p:sp>
      <p:pic>
        <p:nvPicPr>
          <p:cNvPr id="6" name="Image 5" descr="Une image contenant capture d’écran&#10;&#10;Description générée automatiquement">
            <a:extLst>
              <a:ext uri="{FF2B5EF4-FFF2-40B4-BE49-F238E27FC236}">
                <a16:creationId xmlns:a16="http://schemas.microsoft.com/office/drawing/2014/main" id="{7211B034-1549-4800-9463-B53C595C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108" y="1522112"/>
            <a:ext cx="3772226" cy="5335888"/>
          </a:xfrm>
          <a:prstGeom prst="rect">
            <a:avLst/>
          </a:prstGeom>
        </p:spPr>
      </p:pic>
    </p:spTree>
    <p:extLst>
      <p:ext uri="{BB962C8B-B14F-4D97-AF65-F5344CB8AC3E}">
        <p14:creationId xmlns:p14="http://schemas.microsoft.com/office/powerpoint/2010/main" val="406587634"/>
      </p:ext>
    </p:extLst>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7" name="Espace réservé du texte 6"/>
          <p:cNvSpPr>
            <a:spLocks noGrp="1"/>
          </p:cNvSpPr>
          <p:nvPr>
            <p:ph type="body" sz="quarter" idx="13"/>
          </p:nvPr>
        </p:nvSpPr>
        <p:spPr>
          <a:xfrm>
            <a:off x="3962947" y="904677"/>
            <a:ext cx="9553890" cy="336037"/>
          </a:xfrm>
        </p:spPr>
        <p:txBody>
          <a:bodyPr>
            <a:noAutofit/>
          </a:bodyPr>
          <a:lstStyle/>
          <a:p>
            <a:r>
              <a:rPr lang="fr-FR" sz="1800" dirty="0" err="1"/>
              <a:t>Search</a:t>
            </a:r>
            <a:r>
              <a:rPr lang="fr-FR" sz="1800" dirty="0"/>
              <a:t> </a:t>
            </a:r>
            <a:r>
              <a:rPr lang="fr-FR" sz="1800" dirty="0" err="1"/>
              <a:t>bare</a:t>
            </a:r>
            <a:r>
              <a:rPr lang="fr-FR" sz="1800" dirty="0"/>
              <a:t> </a:t>
            </a:r>
            <a:r>
              <a:rPr lang="fr-FR" sz="1800" dirty="0" err="1"/>
              <a:t>autocomplement</a:t>
            </a:r>
            <a:endParaRPr lang="fr-FR" sz="1800" dirty="0"/>
          </a:p>
        </p:txBody>
      </p:sp>
      <p:pic>
        <p:nvPicPr>
          <p:cNvPr id="9" name="Image 8" descr="Une image contenant capture d’écran, moniteur&#10;&#10;Description générée automatiquement">
            <a:extLst>
              <a:ext uri="{FF2B5EF4-FFF2-40B4-BE49-F238E27FC236}">
                <a16:creationId xmlns:a16="http://schemas.microsoft.com/office/drawing/2014/main" id="{6EBDD2DB-078E-4F40-A3C6-734255A6D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496" y="1514690"/>
            <a:ext cx="6351103" cy="5273735"/>
          </a:xfrm>
          <a:prstGeom prst="rect">
            <a:avLst/>
          </a:prstGeom>
        </p:spPr>
      </p:pic>
    </p:spTree>
    <p:extLst>
      <p:ext uri="{BB962C8B-B14F-4D97-AF65-F5344CB8AC3E}">
        <p14:creationId xmlns:p14="http://schemas.microsoft.com/office/powerpoint/2010/main" val="2444665168"/>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914400" y="2648572"/>
            <a:ext cx="10363200" cy="1694828"/>
          </a:xfrm>
        </p:spPr>
        <p:txBody>
          <a:bodyPr/>
          <a:lstStyle/>
          <a:p>
            <a:r>
              <a:rPr lang="fr-FR" altLang="ja-JP" sz="6000" i="1" dirty="0">
                <a:solidFill>
                  <a:srgbClr val="00B050"/>
                </a:solidFill>
              </a:rPr>
              <a:t>Introduction</a:t>
            </a:r>
            <a:br>
              <a:rPr lang="ar-MA" altLang="ja-JP" sz="6000" i="1" dirty="0">
                <a:solidFill>
                  <a:srgbClr val="00B050"/>
                </a:solidFill>
              </a:rPr>
            </a:br>
            <a:endParaRPr lang="ja-JP" altLang="en-US" sz="6000" i="1" dirty="0">
              <a:solidFill>
                <a:srgbClr val="00B050"/>
              </a:solidFill>
            </a:endParaRPr>
          </a:p>
        </p:txBody>
      </p:sp>
      <p:sp>
        <p:nvSpPr>
          <p:cNvPr id="8" name="サブタイトル 7"/>
          <p:cNvSpPr>
            <a:spLocks noGrp="1"/>
          </p:cNvSpPr>
          <p:nvPr>
            <p:ph type="subTitle" idx="1"/>
          </p:nvPr>
        </p:nvSpPr>
        <p:spPr/>
        <p:txBody>
          <a:bodyPr/>
          <a:lstStyle/>
          <a:p>
            <a:r>
              <a:rPr lang="en-US" altLang="ja-JP" dirty="0"/>
              <a:t>ISGA</a:t>
            </a:r>
            <a:r>
              <a:rPr kumimoji="1" lang="en-US" altLang="ja-JP" dirty="0"/>
              <a:t> 2017/2018</a:t>
            </a:r>
            <a:endParaRPr kumimoji="1" lang="ja-JP" altLang="en-US" dirty="0"/>
          </a:p>
        </p:txBody>
      </p:sp>
    </p:spTree>
    <p:extLst>
      <p:ext uri="{BB962C8B-B14F-4D97-AF65-F5344CB8AC3E}">
        <p14:creationId xmlns:p14="http://schemas.microsoft.com/office/powerpoint/2010/main" val="221739691"/>
      </p:ext>
    </p:extLst>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7" name="Espace réservé du texte 6"/>
          <p:cNvSpPr>
            <a:spLocks noGrp="1"/>
          </p:cNvSpPr>
          <p:nvPr>
            <p:ph type="body" sz="quarter" idx="13"/>
          </p:nvPr>
        </p:nvSpPr>
        <p:spPr>
          <a:xfrm>
            <a:off x="4102096" y="851254"/>
            <a:ext cx="9553890" cy="336037"/>
          </a:xfrm>
        </p:spPr>
        <p:txBody>
          <a:bodyPr>
            <a:noAutofit/>
          </a:bodyPr>
          <a:lstStyle/>
          <a:p>
            <a:r>
              <a:rPr lang="fr-FR" sz="1800" dirty="0"/>
              <a:t>Les articles</a:t>
            </a:r>
          </a:p>
        </p:txBody>
      </p:sp>
      <p:pic>
        <p:nvPicPr>
          <p:cNvPr id="3" name="Image 2" descr="Une image contenant capture d’écran, assis, moniteur, four&#10;&#10;Description générée automatiquement">
            <a:extLst>
              <a:ext uri="{FF2B5EF4-FFF2-40B4-BE49-F238E27FC236}">
                <a16:creationId xmlns:a16="http://schemas.microsoft.com/office/drawing/2014/main" id="{77D6FDB6-7C05-4251-B0F8-7946CF887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478" y="1262271"/>
            <a:ext cx="4327497" cy="5526156"/>
          </a:xfrm>
          <a:prstGeom prst="rect">
            <a:avLst/>
          </a:prstGeom>
        </p:spPr>
      </p:pic>
    </p:spTree>
    <p:extLst>
      <p:ext uri="{BB962C8B-B14F-4D97-AF65-F5344CB8AC3E}">
        <p14:creationId xmlns:p14="http://schemas.microsoft.com/office/powerpoint/2010/main" val="2595463084"/>
      </p:ext>
    </p:extLst>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7" name="Espace réservé du texte 6"/>
          <p:cNvSpPr>
            <a:spLocks noGrp="1"/>
          </p:cNvSpPr>
          <p:nvPr>
            <p:ph type="body" sz="quarter" idx="13"/>
          </p:nvPr>
        </p:nvSpPr>
        <p:spPr>
          <a:xfrm>
            <a:off x="3992765" y="1072696"/>
            <a:ext cx="9553890" cy="336037"/>
          </a:xfrm>
        </p:spPr>
        <p:txBody>
          <a:bodyPr>
            <a:noAutofit/>
          </a:bodyPr>
          <a:lstStyle/>
          <a:p>
            <a:r>
              <a:rPr lang="fr-FR" sz="1800" dirty="0"/>
              <a:t>La mise a jour des commentaires et likes </a:t>
            </a:r>
          </a:p>
        </p:txBody>
      </p:sp>
      <p:pic>
        <p:nvPicPr>
          <p:cNvPr id="5" name="Image 4" descr="Une image contenant téléphone&#10;&#10;Description générée automatiquement">
            <a:extLst>
              <a:ext uri="{FF2B5EF4-FFF2-40B4-BE49-F238E27FC236}">
                <a16:creationId xmlns:a16="http://schemas.microsoft.com/office/drawing/2014/main" id="{3DCA90C5-9E1B-4118-9F49-2588830D0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22" y="1514690"/>
            <a:ext cx="4471443" cy="5178672"/>
          </a:xfrm>
          <a:prstGeom prst="rect">
            <a:avLst/>
          </a:prstGeom>
        </p:spPr>
      </p:pic>
      <p:pic>
        <p:nvPicPr>
          <p:cNvPr id="9" name="Image 8" descr="Une image contenant capture d’écran, moniteur, micro-ondes, four&#10;&#10;Description générée automatiquement">
            <a:extLst>
              <a:ext uri="{FF2B5EF4-FFF2-40B4-BE49-F238E27FC236}">
                <a16:creationId xmlns:a16="http://schemas.microsoft.com/office/drawing/2014/main" id="{3E8E41AF-2EC6-4763-AD26-A022F63CF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14690"/>
            <a:ext cx="4341744" cy="5178672"/>
          </a:xfrm>
          <a:prstGeom prst="rect">
            <a:avLst/>
          </a:prstGeom>
        </p:spPr>
      </p:pic>
    </p:spTree>
    <p:extLst>
      <p:ext uri="{BB962C8B-B14F-4D97-AF65-F5344CB8AC3E}">
        <p14:creationId xmlns:p14="http://schemas.microsoft.com/office/powerpoint/2010/main" val="3285752950"/>
      </p:ext>
    </p:extLst>
  </p:cSld>
  <p:clrMapOvr>
    <a:masterClrMapping/>
  </p:clrMapOvr>
  <p:transition>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Autofit/>
          </a:bodyPr>
          <a:lstStyle/>
          <a:p>
            <a:r>
              <a:rPr lang="fr-FR" sz="3200" dirty="0">
                <a:solidFill>
                  <a:schemeClr val="accent1"/>
                </a:solidFill>
                <a:latin typeface="Route 159 Bold" pitchFamily="50" charset="0"/>
              </a:rPr>
              <a:t>6-Réalisation</a:t>
            </a:r>
            <a:endParaRPr lang="fr-FR" sz="3200" dirty="0"/>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7" name="Espace réservé du texte 6"/>
          <p:cNvSpPr>
            <a:spLocks noGrp="1"/>
          </p:cNvSpPr>
          <p:nvPr>
            <p:ph type="body" sz="quarter" idx="13"/>
          </p:nvPr>
        </p:nvSpPr>
        <p:spPr>
          <a:xfrm>
            <a:off x="3992765" y="1072696"/>
            <a:ext cx="9553890" cy="336037"/>
          </a:xfrm>
        </p:spPr>
        <p:txBody>
          <a:bodyPr>
            <a:noAutofit/>
          </a:bodyPr>
          <a:lstStyle/>
          <a:p>
            <a:r>
              <a:rPr lang="fr-FR" sz="1800" dirty="0"/>
              <a:t>Dashboard Admin</a:t>
            </a:r>
          </a:p>
        </p:txBody>
      </p:sp>
      <p:pic>
        <p:nvPicPr>
          <p:cNvPr id="3" name="Image 2" descr="Une image contenant capture d’écran&#10;&#10;Description générée automatiquement">
            <a:extLst>
              <a:ext uri="{FF2B5EF4-FFF2-40B4-BE49-F238E27FC236}">
                <a16:creationId xmlns:a16="http://schemas.microsoft.com/office/drawing/2014/main" id="{F0586993-4E74-41F3-BCCA-01CF935C6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80" y="1408733"/>
            <a:ext cx="3260035" cy="5178672"/>
          </a:xfrm>
          <a:prstGeom prst="rect">
            <a:avLst/>
          </a:prstGeom>
        </p:spPr>
      </p:pic>
      <p:pic>
        <p:nvPicPr>
          <p:cNvPr id="9" name="Image 8" descr="Une image contenant capture d’écran, téléphone&#10;&#10;Description générée automatiquement">
            <a:extLst>
              <a:ext uri="{FF2B5EF4-FFF2-40B4-BE49-F238E27FC236}">
                <a16:creationId xmlns:a16="http://schemas.microsoft.com/office/drawing/2014/main" id="{EB428346-F08B-465C-B74C-4C237D252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090" y="1474979"/>
            <a:ext cx="3331267" cy="5178672"/>
          </a:xfrm>
          <a:prstGeom prst="rect">
            <a:avLst/>
          </a:prstGeom>
        </p:spPr>
      </p:pic>
      <p:pic>
        <p:nvPicPr>
          <p:cNvPr id="11" name="Image 10" descr="Une image contenant moniteur, table, assis, téléphone&#10;&#10;Description générée automatiquement">
            <a:extLst>
              <a:ext uri="{FF2B5EF4-FFF2-40B4-BE49-F238E27FC236}">
                <a16:creationId xmlns:a16="http://schemas.microsoft.com/office/drawing/2014/main" id="{0B76CF33-F664-40A4-807B-CDACE909D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942" y="1428903"/>
            <a:ext cx="3260035" cy="5270823"/>
          </a:xfrm>
          <a:prstGeom prst="rect">
            <a:avLst/>
          </a:prstGeom>
        </p:spPr>
      </p:pic>
    </p:spTree>
    <p:extLst>
      <p:ext uri="{BB962C8B-B14F-4D97-AF65-F5344CB8AC3E}">
        <p14:creationId xmlns:p14="http://schemas.microsoft.com/office/powerpoint/2010/main" val="3687948443"/>
      </p:ext>
    </p:extLst>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xfrm>
            <a:off x="122830" y="2703163"/>
            <a:ext cx="12069170" cy="2442043"/>
          </a:xfrm>
        </p:spPr>
        <p:txBody>
          <a:bodyPr>
            <a:noAutofit/>
          </a:bodyPr>
          <a:lstStyle/>
          <a:p>
            <a:r>
              <a:rPr lang="fr-FR" sz="5400" dirty="0"/>
              <a:t>6-Conclusion</a:t>
            </a:r>
            <a:r>
              <a:rPr lang="fr-FR" sz="5400" dirty="0">
                <a:solidFill>
                  <a:schemeClr val="accent1"/>
                </a:solidFill>
                <a:latin typeface="Route 159 Bold" pitchFamily="50" charset="0"/>
              </a:rPr>
              <a:t> </a:t>
            </a:r>
            <a:r>
              <a:rPr lang="fr-FR" sz="5400" dirty="0"/>
              <a:t>et</a:t>
            </a:r>
            <a:r>
              <a:rPr lang="fr-FR" sz="5400" dirty="0">
                <a:solidFill>
                  <a:schemeClr val="accent1"/>
                </a:solidFill>
                <a:latin typeface="Route 159 Bold" pitchFamily="50" charset="0"/>
              </a:rPr>
              <a:t> </a:t>
            </a:r>
            <a:r>
              <a:rPr lang="fr-FR" sz="5400" dirty="0"/>
              <a:t>Perspectives</a:t>
            </a:r>
          </a:p>
        </p:txBody>
      </p:sp>
      <p:sp>
        <p:nvSpPr>
          <p:cNvPr id="4" name="スライド番号プレースホルダー 3"/>
          <p:cNvSpPr>
            <a:spLocks noGrp="1"/>
          </p:cNvSpPr>
          <p:nvPr>
            <p:ph type="sldNum" sz="quarter" idx="4294967295"/>
          </p:nvPr>
        </p:nvSpPr>
        <p:spPr>
          <a:xfrm>
            <a:off x="11471275" y="6288088"/>
            <a:ext cx="720725" cy="365125"/>
          </a:xfrm>
          <a:prstGeom prst="rect">
            <a:avLst/>
          </a:prstGeom>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fr-FR" altLang="ja-JP" sz="1867" b="0" i="0" u="none" strike="noStrike" kern="1200" cap="none" spc="0" normalizeH="0" baseline="0" noProof="0" dirty="0">
                <a:ln>
                  <a:noFill/>
                </a:ln>
                <a:solidFill>
                  <a:prstClr val="white"/>
                </a:solidFill>
                <a:effectLst/>
                <a:uLnTx/>
                <a:uFillTx/>
                <a:latin typeface="Open Sans"/>
                <a:cs typeface="+mn-cs"/>
              </a:rPr>
              <a:t>16</a:t>
            </a:r>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Tree>
    <p:extLst>
      <p:ext uri="{BB962C8B-B14F-4D97-AF65-F5344CB8AC3E}">
        <p14:creationId xmlns:p14="http://schemas.microsoft.com/office/powerpoint/2010/main" val="47133977"/>
      </p:ext>
    </p:extLst>
  </p:cSld>
  <p:clrMapOvr>
    <a:masterClrMapping/>
  </p:clrMapOvr>
  <p:transition>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fr-FR"/>
              <a:t>7- Conclusion et perspectives</a:t>
            </a:r>
            <a:endParaRPr lang="fr-FR" dirty="0"/>
          </a:p>
        </p:txBody>
      </p:sp>
      <p:sp>
        <p:nvSpPr>
          <p:cNvPr id="4" name="スライド番号プレースホルダー 3"/>
          <p:cNvSpPr>
            <a:spLocks noGrp="1"/>
          </p:cNvSpPr>
          <p:nvPr>
            <p:ph type="sldNum" sz="quarter" idx="11"/>
          </p:nvPr>
        </p:nvSpPr>
        <p:spPr/>
        <p:txBody>
          <a:bodyPr/>
          <a:lstStyle/>
          <a:p>
            <a:pPr lvl="0"/>
            <a:r>
              <a:rPr lang="fr-FR" altLang="ja-JP" noProof="0"/>
              <a:t>17</a:t>
            </a:r>
            <a:endParaRPr lang="ja-JP" altLang="en-US" noProof="0" dirty="0"/>
          </a:p>
        </p:txBody>
      </p:sp>
      <p:sp>
        <p:nvSpPr>
          <p:cNvPr id="10" name="Text Placeholder 9">
            <a:extLst>
              <a:ext uri="{FF2B5EF4-FFF2-40B4-BE49-F238E27FC236}">
                <a16:creationId xmlns:a16="http://schemas.microsoft.com/office/drawing/2014/main" id="{3BD10866-CA0D-43E3-8777-7914E419B636}"/>
              </a:ext>
            </a:extLst>
          </p:cNvPr>
          <p:cNvSpPr>
            <a:spLocks noGrp="1"/>
          </p:cNvSpPr>
          <p:nvPr>
            <p:ph type="body" sz="quarter" idx="13"/>
          </p:nvPr>
        </p:nvSpPr>
        <p:spPr/>
        <p:txBody>
          <a:bodyPr>
            <a:noAutofit/>
          </a:bodyPr>
          <a:lstStyle/>
          <a:p>
            <a:r>
              <a:rPr lang="fr-FR" sz="1800" dirty="0"/>
              <a:t>Conclusion</a:t>
            </a:r>
          </a:p>
        </p:txBody>
      </p:sp>
      <p:sp>
        <p:nvSpPr>
          <p:cNvPr id="15" name="Text Placeholder 14">
            <a:extLst>
              <a:ext uri="{FF2B5EF4-FFF2-40B4-BE49-F238E27FC236}">
                <a16:creationId xmlns:a16="http://schemas.microsoft.com/office/drawing/2014/main" id="{79C17338-B213-4595-8F99-A4F58A9CD776}"/>
              </a:ext>
            </a:extLst>
          </p:cNvPr>
          <p:cNvSpPr>
            <a:spLocks noGrp="1"/>
          </p:cNvSpPr>
          <p:nvPr>
            <p:ph type="body" sz="quarter" idx="14"/>
          </p:nvPr>
        </p:nvSpPr>
        <p:spPr>
          <a:xfrm>
            <a:off x="2048598" y="2289157"/>
            <a:ext cx="9292823" cy="850163"/>
          </a:xfrm>
        </p:spPr>
        <p:txBody>
          <a:bodyPr>
            <a:normAutofit/>
          </a:bodyPr>
          <a:lstStyle/>
          <a:p>
            <a:r>
              <a:rPr kumimoji="0" lang="fr-FR" altLang="fr-FR" sz="1500" dirty="0">
                <a:solidFill>
                  <a:schemeClr val="tx1"/>
                </a:solidFill>
                <a:latin typeface="Georgia" panose="02040502050405020303" pitchFamily="18" charset="0"/>
                <a:ea typeface="Calibri" panose="020F0502020204030204" pitchFamily="34" charset="0"/>
                <a:cs typeface="Arial" panose="020B0604020202020204" pitchFamily="34" charset="0"/>
              </a:rPr>
              <a:t>Ce travail de conception et de développement d’une application Mobile Flutter  qui adopte avec tout  les systèmes mobile (IOS/Android). Donc nous a été bénéfique sur plusieurs plans : </a:t>
            </a:r>
            <a:endParaRPr kumimoji="0" lang="fr-FR" altLang="fr-FR" sz="1500" dirty="0">
              <a:solidFill>
                <a:schemeClr val="tx1"/>
              </a:solidFill>
              <a:latin typeface="Georgia" panose="02040502050405020303" pitchFamily="18" charset="0"/>
            </a:endParaRPr>
          </a:p>
        </p:txBody>
      </p:sp>
      <p:sp>
        <p:nvSpPr>
          <p:cNvPr id="48" name="Text Placeholder 47">
            <a:extLst>
              <a:ext uri="{FF2B5EF4-FFF2-40B4-BE49-F238E27FC236}">
                <a16:creationId xmlns:a16="http://schemas.microsoft.com/office/drawing/2014/main" id="{17824884-91B1-4487-9444-03377A63383B}"/>
              </a:ext>
            </a:extLst>
          </p:cNvPr>
          <p:cNvSpPr>
            <a:spLocks noGrp="1"/>
          </p:cNvSpPr>
          <p:nvPr>
            <p:ph type="body" sz="quarter" idx="17"/>
          </p:nvPr>
        </p:nvSpPr>
        <p:spPr>
          <a:xfrm>
            <a:off x="2142283" y="3537352"/>
            <a:ext cx="9292823" cy="850163"/>
          </a:xfrm>
        </p:spPr>
        <p:txBody>
          <a:bodyPr/>
          <a:lstStyle/>
          <a:p>
            <a:pPr marL="285750" indent="-285750">
              <a:buFont typeface="Wingdings" panose="05000000000000000000" pitchFamily="2" charset="2"/>
              <a:buChar char="ü"/>
            </a:pPr>
            <a:r>
              <a:rPr lang="fr-FR" sz="1500" dirty="0">
                <a:solidFill>
                  <a:schemeClr val="tx1"/>
                </a:solidFill>
                <a:latin typeface="Georgia" panose="02040502050405020303" pitchFamily="18" charset="0"/>
              </a:rPr>
              <a:t>Perfectionner nos connaissances acquises en programmation et en conception.</a:t>
            </a:r>
          </a:p>
          <a:p>
            <a:pPr marL="285750" indent="-285750">
              <a:buFont typeface="Wingdings" panose="05000000000000000000" pitchFamily="2" charset="2"/>
              <a:buChar char="ü"/>
            </a:pPr>
            <a:r>
              <a:rPr lang="fr-FR" sz="1500" dirty="0">
                <a:solidFill>
                  <a:schemeClr val="tx1"/>
                </a:solidFill>
                <a:latin typeface="Georgia" panose="02040502050405020303" pitchFamily="18" charset="0"/>
              </a:rPr>
              <a:t>Découvrir le domaine de recherche qui se manifeste dans les nouvelles technologies (DART ).</a:t>
            </a:r>
          </a:p>
          <a:p>
            <a:endParaRPr lang="fr-FR" dirty="0"/>
          </a:p>
        </p:txBody>
      </p:sp>
    </p:spTree>
    <p:extLst>
      <p:ext uri="{BB962C8B-B14F-4D97-AF65-F5344CB8AC3E}">
        <p14:creationId xmlns:p14="http://schemas.microsoft.com/office/powerpoint/2010/main" val="3738877538"/>
      </p:ext>
    </p:extLst>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fr-FR" dirty="0"/>
              <a:t>7- Conclusion et perspectives</a:t>
            </a:r>
          </a:p>
        </p:txBody>
      </p:sp>
      <p:sp>
        <p:nvSpPr>
          <p:cNvPr id="4" name="スライド番号プレースホルダー 3"/>
          <p:cNvSpPr>
            <a:spLocks noGrp="1"/>
          </p:cNvSpPr>
          <p:nvPr>
            <p:ph type="sldNum" sz="quarter" idx="11"/>
          </p:nvPr>
        </p:nvSpPr>
        <p:spPr/>
        <p:txBody>
          <a:bodyPr/>
          <a:lstStyle/>
          <a:p>
            <a:pPr lvl="0"/>
            <a:r>
              <a:rPr lang="fr-FR" altLang="ja-JP" noProof="0" dirty="0"/>
              <a:t>18</a:t>
            </a:r>
            <a:endParaRPr lang="ja-JP" altLang="en-US" noProof="0" dirty="0"/>
          </a:p>
        </p:txBody>
      </p:sp>
      <p:sp>
        <p:nvSpPr>
          <p:cNvPr id="10" name="Text Placeholder 9">
            <a:extLst>
              <a:ext uri="{FF2B5EF4-FFF2-40B4-BE49-F238E27FC236}">
                <a16:creationId xmlns:a16="http://schemas.microsoft.com/office/drawing/2014/main" id="{3BD10866-CA0D-43E3-8777-7914E419B636}"/>
              </a:ext>
            </a:extLst>
          </p:cNvPr>
          <p:cNvSpPr>
            <a:spLocks noGrp="1"/>
          </p:cNvSpPr>
          <p:nvPr>
            <p:ph type="body" sz="quarter" idx="13"/>
          </p:nvPr>
        </p:nvSpPr>
        <p:spPr/>
        <p:txBody>
          <a:bodyPr>
            <a:noAutofit/>
          </a:bodyPr>
          <a:lstStyle/>
          <a:p>
            <a:r>
              <a:rPr lang="fr-FR" sz="1800" dirty="0"/>
              <a:t>Perspectives</a:t>
            </a:r>
          </a:p>
        </p:txBody>
      </p:sp>
      <p:sp>
        <p:nvSpPr>
          <p:cNvPr id="30" name="Text Placeholder 29">
            <a:extLst>
              <a:ext uri="{FF2B5EF4-FFF2-40B4-BE49-F238E27FC236}">
                <a16:creationId xmlns:a16="http://schemas.microsoft.com/office/drawing/2014/main" id="{B1CCD1A2-2F3F-4756-B89D-802FA5D456C4}"/>
              </a:ext>
            </a:extLst>
          </p:cNvPr>
          <p:cNvSpPr>
            <a:spLocks noGrp="1"/>
          </p:cNvSpPr>
          <p:nvPr>
            <p:ph type="body" sz="quarter" idx="17"/>
          </p:nvPr>
        </p:nvSpPr>
        <p:spPr>
          <a:xfrm>
            <a:off x="1826790" y="2345687"/>
            <a:ext cx="9292823" cy="1523948"/>
          </a:xfrm>
        </p:spPr>
        <p:txBody>
          <a:bodyPr>
            <a:noAutofit/>
          </a:bodyPr>
          <a:lstStyle/>
          <a:p>
            <a:pPr algn="just"/>
            <a:r>
              <a:rPr lang="fr-FR" sz="1900" dirty="0">
                <a:solidFill>
                  <a:schemeClr val="tx1"/>
                </a:solidFill>
                <a:latin typeface="Georgia" panose="02040502050405020303" pitchFamily="18" charset="0"/>
              </a:rPr>
              <a:t>Comme perspectives, même tout les difficultés de que j’ai trouvés au temps de développement de l’application (problème du Matériel) l’application devrait être développée pour une utilisation en temps réel.</a:t>
            </a:r>
          </a:p>
        </p:txBody>
      </p:sp>
    </p:spTree>
    <p:extLst>
      <p:ext uri="{BB962C8B-B14F-4D97-AF65-F5344CB8AC3E}">
        <p14:creationId xmlns:p14="http://schemas.microsoft.com/office/powerpoint/2010/main" val="3393515002"/>
      </p:ext>
    </p:extLst>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fr-FR" dirty="0"/>
              <a:t>8- Webographie</a:t>
            </a:r>
          </a:p>
        </p:txBody>
      </p:sp>
      <p:sp>
        <p:nvSpPr>
          <p:cNvPr id="4" name="スライド番号プレースホルダー 3"/>
          <p:cNvSpPr>
            <a:spLocks noGrp="1"/>
          </p:cNvSpPr>
          <p:nvPr>
            <p:ph type="sldNum" sz="quarter" idx="11"/>
          </p:nvPr>
        </p:nvSpPr>
        <p:spPr/>
        <p:txBody>
          <a:bodyPr/>
          <a:lstStyle/>
          <a:p>
            <a:pPr lvl="0"/>
            <a:r>
              <a:rPr lang="fr-FR" altLang="ja-JP" noProof="0" dirty="0"/>
              <a:t>18</a:t>
            </a:r>
            <a:endParaRPr lang="ja-JP" altLang="en-US" noProof="0" dirty="0"/>
          </a:p>
        </p:txBody>
      </p:sp>
      <p:sp>
        <p:nvSpPr>
          <p:cNvPr id="10" name="Text Placeholder 9">
            <a:extLst>
              <a:ext uri="{FF2B5EF4-FFF2-40B4-BE49-F238E27FC236}">
                <a16:creationId xmlns:a16="http://schemas.microsoft.com/office/drawing/2014/main" id="{3BD10866-CA0D-43E3-8777-7914E419B636}"/>
              </a:ext>
            </a:extLst>
          </p:cNvPr>
          <p:cNvSpPr>
            <a:spLocks noGrp="1"/>
          </p:cNvSpPr>
          <p:nvPr>
            <p:ph type="body" sz="quarter" idx="13"/>
          </p:nvPr>
        </p:nvSpPr>
        <p:spPr/>
        <p:txBody>
          <a:bodyPr>
            <a:noAutofit/>
          </a:bodyPr>
          <a:lstStyle/>
          <a:p>
            <a:r>
              <a:rPr lang="fr-FR" sz="1800" dirty="0"/>
              <a:t>Perspectives</a:t>
            </a:r>
          </a:p>
        </p:txBody>
      </p:sp>
      <p:sp>
        <p:nvSpPr>
          <p:cNvPr id="30" name="Text Placeholder 29">
            <a:extLst>
              <a:ext uri="{FF2B5EF4-FFF2-40B4-BE49-F238E27FC236}">
                <a16:creationId xmlns:a16="http://schemas.microsoft.com/office/drawing/2014/main" id="{B1CCD1A2-2F3F-4756-B89D-802FA5D456C4}"/>
              </a:ext>
            </a:extLst>
          </p:cNvPr>
          <p:cNvSpPr>
            <a:spLocks noGrp="1"/>
          </p:cNvSpPr>
          <p:nvPr>
            <p:ph type="body" sz="quarter" idx="17"/>
          </p:nvPr>
        </p:nvSpPr>
        <p:spPr>
          <a:xfrm>
            <a:off x="1826790" y="2345686"/>
            <a:ext cx="9374610" cy="3737061"/>
          </a:xfrm>
        </p:spPr>
        <p:txBody>
          <a:bodyPr>
            <a:noAutofit/>
          </a:bodyPr>
          <a:lstStyle/>
          <a:p>
            <a:pPr marL="342900" indent="-342900" algn="just">
              <a:buFont typeface="Arial" panose="020B0604020202020204" pitchFamily="34" charset="0"/>
              <a:buChar char="•"/>
            </a:pPr>
            <a:r>
              <a:rPr lang="fr-FR" sz="2000" dirty="0">
                <a:hlinkClick r:id="rId3"/>
              </a:rPr>
              <a:t>https://stackoverflow.com/</a:t>
            </a:r>
            <a:endParaRPr lang="fr-FR" sz="2000" dirty="0"/>
          </a:p>
          <a:p>
            <a:pPr marL="342900" indent="-342900" algn="just">
              <a:buFont typeface="Arial" panose="020B0604020202020204" pitchFamily="34" charset="0"/>
              <a:buChar char="•"/>
            </a:pPr>
            <a:r>
              <a:rPr lang="fr-FR" sz="2000" dirty="0">
                <a:hlinkClick r:id="rId4"/>
              </a:rPr>
              <a:t>http://fr.flutterdev.net/docs</a:t>
            </a:r>
            <a:endParaRPr lang="fr-FR" sz="2000" dirty="0"/>
          </a:p>
          <a:p>
            <a:pPr marL="342900" indent="-342900" algn="just">
              <a:buFont typeface="Arial" panose="020B0604020202020204" pitchFamily="34" charset="0"/>
              <a:buChar char="•"/>
            </a:pPr>
            <a:r>
              <a:rPr lang="fr-FR" sz="2000" dirty="0">
                <a:hlinkClick r:id="rId5"/>
              </a:rPr>
              <a:t>https://flutter.dev/?gclid=CjwKCAiAwZTuBRAYEiwAcr67Oa-_IQFEq31MTlDdbdGylTsMG41sIMru43ZDPR5JtYwTr1iZBTlVrRoCQLkQAvD_BwE</a:t>
            </a:r>
            <a:endParaRPr lang="fr-FR" sz="2000" dirty="0"/>
          </a:p>
          <a:p>
            <a:pPr marL="342900" indent="-342900" algn="just">
              <a:buFont typeface="Arial" panose="020B0604020202020204" pitchFamily="34" charset="0"/>
              <a:buChar char="•"/>
            </a:pPr>
            <a:r>
              <a:rPr lang="fr-FR" sz="2000" dirty="0">
                <a:hlinkClick r:id="rId6"/>
              </a:rPr>
              <a:t>https://firebase.google.com/?gclid=CjwKCAiAwZTuBRAYEiwAcr67OZnNVRoY29U6Z83WxRPAqxVP8GpH3Vh2L3Ns2PKLExhFVKfFFAsl7BoCbmYQAvD_BwE</a:t>
            </a:r>
            <a:endParaRPr lang="fr-FR" sz="19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1173364323"/>
      </p:ext>
    </p:ext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p:txBody>
          <a:bodyPr/>
          <a:lstStyle/>
          <a:p>
            <a:endParaRPr lang="fr-FR"/>
          </a:p>
        </p:txBody>
      </p:sp>
      <p:sp>
        <p:nvSpPr>
          <p:cNvPr id="4" name="Espace réservé du texte 3"/>
          <p:cNvSpPr>
            <a:spLocks noGrp="1"/>
          </p:cNvSpPr>
          <p:nvPr>
            <p:ph type="body" sz="quarter" idx="13"/>
          </p:nvPr>
        </p:nvSpPr>
        <p:spPr/>
        <p:txBody>
          <a:bodyPr>
            <a:normAutofit/>
          </a:bodyPr>
          <a:lstStyle/>
          <a:p>
            <a:endParaRPr lang="fr-FR" dirty="0"/>
          </a:p>
        </p:txBody>
      </p:sp>
      <p:sp>
        <p:nvSpPr>
          <p:cNvPr id="5" name="Espace réservé du texte 4"/>
          <p:cNvSpPr>
            <a:spLocks noGrp="1"/>
          </p:cNvSpPr>
          <p:nvPr>
            <p:ph type="body" sz="quarter" idx="14"/>
          </p:nvPr>
        </p:nvSpPr>
        <p:spPr/>
        <p:txBody>
          <a:bodyPr/>
          <a:lstStyle/>
          <a:p>
            <a:endParaRPr lang="fr-FR"/>
          </a:p>
        </p:txBody>
      </p:sp>
      <p:sp>
        <p:nvSpPr>
          <p:cNvPr id="12" name="Espace réservé du texte 11"/>
          <p:cNvSpPr>
            <a:spLocks noGrp="1"/>
          </p:cNvSpPr>
          <p:nvPr>
            <p:ph type="body" sz="quarter" idx="18"/>
          </p:nvPr>
        </p:nvSpPr>
        <p:spPr/>
        <p:txBody>
          <a:bodyPr/>
          <a:lstStyle/>
          <a:p>
            <a:endParaRPr lang="fr-FR"/>
          </a:p>
        </p:txBody>
      </p:sp>
      <p:sp>
        <p:nvSpPr>
          <p:cNvPr id="13" name="Espace réservé du texte 12"/>
          <p:cNvSpPr>
            <a:spLocks noGrp="1"/>
          </p:cNvSpPr>
          <p:nvPr>
            <p:ph type="body" sz="quarter" idx="19"/>
          </p:nvPr>
        </p:nvSpPr>
        <p:spPr/>
        <p:txBody>
          <a:bodyPr>
            <a:normAutofit fontScale="77500" lnSpcReduction="20000"/>
          </a:bodyPr>
          <a:lstStyle/>
          <a:p>
            <a:endParaRPr lang="fr-FR"/>
          </a:p>
        </p:txBody>
      </p:sp>
      <p:sp>
        <p:nvSpPr>
          <p:cNvPr id="7" name="タイトル 6"/>
          <p:cNvSpPr>
            <a:spLocks noGrp="1"/>
          </p:cNvSpPr>
          <p:nvPr>
            <p:ph type="ctrTitle" idx="4294967295"/>
          </p:nvPr>
        </p:nvSpPr>
        <p:spPr>
          <a:xfrm>
            <a:off x="1591787" y="2684586"/>
            <a:ext cx="10363200" cy="1057275"/>
          </a:xfrm>
        </p:spPr>
        <p:txBody>
          <a:bodyPr>
            <a:noAutofit/>
          </a:bodyPr>
          <a:lstStyle/>
          <a:p>
            <a:pPr algn="ctr"/>
            <a:r>
              <a:rPr lang="en-US" altLang="ja-JP" sz="7200" dirty="0">
                <a:solidFill>
                  <a:schemeClr val="accent1"/>
                </a:solidFill>
                <a:latin typeface="Route 159 UltraLight" pitchFamily="50" charset="0"/>
              </a:rPr>
              <a:t>Merci pour votre attention</a:t>
            </a:r>
            <a:endParaRPr lang="ja-JP" altLang="en-US" sz="7200" dirty="0">
              <a:solidFill>
                <a:schemeClr val="accent1"/>
              </a:solidFill>
              <a:latin typeface="Route 159 UltraLight" pitchFamily="50" charset="0"/>
            </a:endParaRPr>
          </a:p>
        </p:txBody>
      </p:sp>
    </p:spTree>
    <p:extLst>
      <p:ext uri="{BB962C8B-B14F-4D97-AF65-F5344CB8AC3E}">
        <p14:creationId xmlns:p14="http://schemas.microsoft.com/office/powerpoint/2010/main" val="294049924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115833" y="0"/>
            <a:ext cx="9567208" cy="802101"/>
          </a:xfrm>
        </p:spPr>
        <p:txBody>
          <a:bodyPr>
            <a:noAutofit/>
          </a:bodyPr>
          <a:lstStyle/>
          <a:p>
            <a:br>
              <a:rPr lang="fr-FR" sz="2800" u="sng" dirty="0">
                <a:solidFill>
                  <a:schemeClr val="tx1"/>
                </a:solidFill>
                <a:latin typeface="Route 159 Bold" pitchFamily="50" charset="0"/>
              </a:rPr>
            </a:br>
            <a:r>
              <a:rPr lang="fr-FR" sz="2800" dirty="0">
                <a:solidFill>
                  <a:schemeClr val="tx1"/>
                </a:solidFill>
                <a:latin typeface="Route 159 Bold" pitchFamily="50" charset="0"/>
              </a:rPr>
              <a:t>1- </a:t>
            </a:r>
            <a:r>
              <a:rPr lang="fr-FR" sz="3200" dirty="0">
                <a:solidFill>
                  <a:schemeClr val="tx1"/>
                </a:solidFill>
                <a:latin typeface="Route 159 Bold" pitchFamily="50" charset="0"/>
              </a:rPr>
              <a:t>Introduction</a:t>
            </a:r>
            <a:br>
              <a:rPr lang="fr-FR" sz="4400" dirty="0">
                <a:solidFill>
                  <a:schemeClr val="accent2">
                    <a:lumMod val="60000"/>
                    <a:lumOff val="40000"/>
                  </a:schemeClr>
                </a:solidFill>
                <a:latin typeface="Route 159 Bold" pitchFamily="50" charset="0"/>
              </a:rPr>
            </a:br>
            <a:endParaRPr lang="fr-FR" sz="3600" dirty="0">
              <a:solidFill>
                <a:schemeClr val="accent2">
                  <a:lumMod val="60000"/>
                  <a:lumOff val="40000"/>
                </a:schemeClr>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fld id="{69A1F135-D042-4F64-BE7A-4691883417DA}" type="slidenum">
              <a:rPr kumimoji="1" lang="ja-JP" altLang="en-US" sz="1867" b="0" i="0" u="none" strike="noStrike" kern="1200" cap="none" spc="0" normalizeH="0" baseline="0" noProof="0" smtClean="0">
                <a:ln>
                  <a:noFill/>
                </a:ln>
                <a:solidFill>
                  <a:prstClr val="white"/>
                </a:solidFill>
                <a:effectLst/>
                <a:uLnTx/>
                <a:uFillTx/>
                <a:latin typeface="Open Sans"/>
                <a:cs typeface="+mn-cs"/>
              </a:rPr>
              <a:t>4</a:t>
            </a:fld>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9" name="ZoneTexte 8"/>
          <p:cNvSpPr txBox="1"/>
          <p:nvPr/>
        </p:nvSpPr>
        <p:spPr>
          <a:xfrm>
            <a:off x="247651" y="2438400"/>
            <a:ext cx="11068049" cy="1754326"/>
          </a:xfrm>
          <a:prstGeom prst="rect">
            <a:avLst/>
          </a:prstGeom>
          <a:noFill/>
        </p:spPr>
        <p:txBody>
          <a:bodyPr wrap="square" rtlCol="0">
            <a:spAutoFit/>
          </a:bodyPr>
          <a:lstStyle/>
          <a:p>
            <a:pPr marL="285750" indent="-285750" algn="just">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gestion des articles est le plus important système de publication d'informations. Les fonctionnalités intégré permet une souplesse dans la mise en forme du contenu ainsi qu'une liaison avec des fonctions du portail comme les annuaires et le gestionnaire de fichiers</a:t>
            </a:r>
          </a:p>
          <a:p>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programme «</a:t>
            </a:r>
            <a:r>
              <a:rPr lang="fr-FR" b="1" dirty="0">
                <a:latin typeface="Times New Roman" panose="02020603050405020304" pitchFamily="18" charset="0"/>
                <a:cs typeface="Times New Roman" panose="02020603050405020304" pitchFamily="18" charset="0"/>
              </a:rPr>
              <a:t>Edelsten</a:t>
            </a:r>
            <a:r>
              <a:rPr lang="fr-FR" dirty="0">
                <a:latin typeface="Times New Roman" panose="02020603050405020304" pitchFamily="18" charset="0"/>
                <a:cs typeface="Times New Roman" panose="02020603050405020304" pitchFamily="18" charset="0"/>
              </a:rPr>
              <a:t>» accorde l'assistance nécessaire à tous les utilisateur qui veulent voir/naviguer/réactionner sur des articles qui sont publiés sur internet. </a:t>
            </a:r>
            <a:endParaRPr lang="fr-MA" dirty="0">
              <a:latin typeface="Times New Roman" panose="02020603050405020304" pitchFamily="18" charset="0"/>
              <a:cs typeface="Times New Roman" panose="02020603050405020304" pitchFamily="18" charset="0"/>
            </a:endParaRPr>
          </a:p>
        </p:txBody>
      </p:sp>
      <p:sp>
        <p:nvSpPr>
          <p:cNvPr id="11" name="Ellipse 10"/>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4</a:t>
            </a:r>
          </a:p>
        </p:txBody>
      </p:sp>
      <p:sp>
        <p:nvSpPr>
          <p:cNvPr id="12" name="Ellipse 11"/>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3" name="Ellipse 12"/>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Tree>
    <p:extLst>
      <p:ext uri="{BB962C8B-B14F-4D97-AF65-F5344CB8AC3E}">
        <p14:creationId xmlns:p14="http://schemas.microsoft.com/office/powerpoint/2010/main" val="1975845971"/>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115833" y="0"/>
            <a:ext cx="9567208" cy="802101"/>
          </a:xfrm>
        </p:spPr>
        <p:txBody>
          <a:bodyPr>
            <a:noAutofit/>
          </a:bodyPr>
          <a:lstStyle/>
          <a:p>
            <a:br>
              <a:rPr lang="fr-FR" sz="2800" u="sng" dirty="0">
                <a:solidFill>
                  <a:schemeClr val="tx1"/>
                </a:solidFill>
                <a:latin typeface="Route 159 Bold" pitchFamily="50" charset="0"/>
              </a:rPr>
            </a:br>
            <a:r>
              <a:rPr lang="fr-FR" sz="2800" u="sng" dirty="0">
                <a:solidFill>
                  <a:schemeClr val="tx1"/>
                </a:solidFill>
                <a:latin typeface="Route 159 Bold" pitchFamily="50" charset="0"/>
              </a:rPr>
              <a:t>2</a:t>
            </a:r>
            <a:r>
              <a:rPr lang="fr-FR" sz="2800" dirty="0">
                <a:solidFill>
                  <a:schemeClr val="tx1"/>
                </a:solidFill>
                <a:latin typeface="Route 159 Bold" pitchFamily="50" charset="0"/>
              </a:rPr>
              <a:t>- </a:t>
            </a:r>
            <a:r>
              <a:rPr lang="fr-FR" sz="3200" dirty="0">
                <a:solidFill>
                  <a:schemeClr val="tx1"/>
                </a:solidFill>
                <a:latin typeface="Route 159 Bold" pitchFamily="50" charset="0"/>
              </a:rPr>
              <a:t>Définition Edelsten</a:t>
            </a:r>
            <a:br>
              <a:rPr lang="fr-FR" sz="4400" dirty="0">
                <a:solidFill>
                  <a:schemeClr val="accent2">
                    <a:lumMod val="60000"/>
                    <a:lumOff val="40000"/>
                  </a:schemeClr>
                </a:solidFill>
                <a:latin typeface="Route 159 Bold" pitchFamily="50" charset="0"/>
              </a:rPr>
            </a:br>
            <a:endParaRPr lang="fr-FR" sz="3600" dirty="0">
              <a:solidFill>
                <a:schemeClr val="accent2">
                  <a:lumMod val="60000"/>
                  <a:lumOff val="40000"/>
                </a:schemeClr>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fld id="{69A1F135-D042-4F64-BE7A-4691883417DA}" type="slidenum">
              <a:rPr kumimoji="1" lang="ja-JP" altLang="en-US" sz="1867" b="0" i="0" u="none" strike="noStrike" kern="1200" cap="none" spc="0" normalizeH="0" baseline="0" noProof="0" smtClean="0">
                <a:ln>
                  <a:noFill/>
                </a:ln>
                <a:solidFill>
                  <a:prstClr val="white"/>
                </a:solidFill>
                <a:effectLst/>
                <a:uLnTx/>
                <a:uFillTx/>
                <a:latin typeface="Open Sans"/>
                <a:cs typeface="+mn-cs"/>
              </a:rPr>
              <a:t>5</a:t>
            </a:fld>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11" name="Ellipse 10"/>
          <p:cNvSpPr/>
          <p:nvPr/>
        </p:nvSpPr>
        <p:spPr>
          <a:xfrm>
            <a:off x="11354177" y="6240379"/>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5</a:t>
            </a:r>
          </a:p>
        </p:txBody>
      </p:sp>
      <p:sp>
        <p:nvSpPr>
          <p:cNvPr id="12" name="Ellipse 11"/>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3" name="Ellipse 12"/>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5" name="Rectangle 4">
            <a:extLst>
              <a:ext uri="{FF2B5EF4-FFF2-40B4-BE49-F238E27FC236}">
                <a16:creationId xmlns:a16="http://schemas.microsoft.com/office/drawing/2014/main" id="{0C35B596-AD58-42B8-8CDA-F53AD8A09EBF}"/>
              </a:ext>
            </a:extLst>
          </p:cNvPr>
          <p:cNvSpPr/>
          <p:nvPr/>
        </p:nvSpPr>
        <p:spPr>
          <a:xfrm>
            <a:off x="2252767" y="2573960"/>
            <a:ext cx="3742756" cy="1200329"/>
          </a:xfrm>
          <a:prstGeom prst="rect">
            <a:avLst/>
          </a:prstGeom>
        </p:spPr>
        <p:txBody>
          <a:bodyPr wrap="none">
            <a:spAutoFit/>
          </a:bodyPr>
          <a:lstStyle/>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Un Wikipédia de pierres précieuses</a:t>
            </a:r>
          </a:p>
          <a:p>
            <a:pPr marL="285750" indent="-285750" fontAlgn="base">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Un livre sur votre mobile</a:t>
            </a:r>
          </a:p>
          <a:p>
            <a:pPr marL="285750" indent="-285750" fontAlgn="base">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Une communauté dévouée</a:t>
            </a:r>
          </a:p>
          <a:p>
            <a:endParaRPr lang="fr-FR" dirty="0"/>
          </a:p>
        </p:txBody>
      </p:sp>
      <p:pic>
        <p:nvPicPr>
          <p:cNvPr id="1026" name="Picture 2" descr="Résultat de recherche d'images pour &quot;grimoire&quot;">
            <a:extLst>
              <a:ext uri="{FF2B5EF4-FFF2-40B4-BE49-F238E27FC236}">
                <a16:creationId xmlns:a16="http://schemas.microsoft.com/office/drawing/2014/main" id="{C5CA80B9-4433-4398-B950-9CBB55EAC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7927" y="1751296"/>
            <a:ext cx="3607800" cy="240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403"/>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115833" y="0"/>
            <a:ext cx="9567208" cy="802101"/>
          </a:xfrm>
        </p:spPr>
        <p:txBody>
          <a:bodyPr>
            <a:noAutofit/>
          </a:bodyPr>
          <a:lstStyle/>
          <a:p>
            <a:br>
              <a:rPr lang="fr-FR" sz="2800" u="sng" dirty="0">
                <a:solidFill>
                  <a:schemeClr val="tx1"/>
                </a:solidFill>
                <a:latin typeface="Route 159 Bold" pitchFamily="50" charset="0"/>
              </a:rPr>
            </a:br>
            <a:r>
              <a:rPr lang="fr-FR" sz="2800" dirty="0">
                <a:solidFill>
                  <a:schemeClr val="tx1"/>
                </a:solidFill>
                <a:latin typeface="Route 159 Bold" pitchFamily="50" charset="0"/>
              </a:rPr>
              <a:t>5- </a:t>
            </a:r>
            <a:r>
              <a:rPr lang="fr-FR" sz="3200" dirty="0">
                <a:solidFill>
                  <a:schemeClr val="tx1"/>
                </a:solidFill>
                <a:latin typeface="Route 159 Bold" pitchFamily="50" charset="0"/>
              </a:rPr>
              <a:t>La méthodologie </a:t>
            </a:r>
            <a:r>
              <a:rPr lang="fr-FR" sz="3200" dirty="0">
                <a:solidFill>
                  <a:schemeClr val="accent2">
                    <a:lumMod val="60000"/>
                    <a:lumOff val="40000"/>
                  </a:schemeClr>
                </a:solidFill>
                <a:latin typeface="Route 159 Bold" pitchFamily="50" charset="0"/>
              </a:rPr>
              <a:t>De programmation</a:t>
            </a:r>
            <a:br>
              <a:rPr lang="fr-FR" sz="4400" dirty="0">
                <a:solidFill>
                  <a:schemeClr val="accent2">
                    <a:lumMod val="60000"/>
                    <a:lumOff val="40000"/>
                  </a:schemeClr>
                </a:solidFill>
                <a:latin typeface="Route 159 Bold" pitchFamily="50" charset="0"/>
              </a:rPr>
            </a:br>
            <a:endParaRPr lang="fr-FR" sz="3600" dirty="0">
              <a:solidFill>
                <a:schemeClr val="accent2">
                  <a:lumMod val="60000"/>
                  <a:lumOff val="40000"/>
                </a:schemeClr>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fld id="{69A1F135-D042-4F64-BE7A-4691883417DA}" type="slidenum">
              <a:rPr kumimoji="1" lang="ja-JP" altLang="en-US" sz="1867" b="0" i="0" u="none" strike="noStrike" kern="1200" cap="none" spc="0" normalizeH="0" baseline="0" noProof="0" smtClean="0">
                <a:ln>
                  <a:noFill/>
                </a:ln>
                <a:solidFill>
                  <a:prstClr val="white"/>
                </a:solidFill>
                <a:effectLst/>
                <a:uLnTx/>
                <a:uFillTx/>
                <a:latin typeface="Open Sans"/>
                <a:cs typeface="+mn-cs"/>
              </a:rPr>
              <a:t>6</a:t>
            </a:fld>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11" name="Ellipse 10"/>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3</a:t>
            </a:r>
          </a:p>
        </p:txBody>
      </p:sp>
      <p:sp>
        <p:nvSpPr>
          <p:cNvPr id="12" name="Ellipse 11"/>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3" name="Ellipse 12"/>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2" name="ZoneTexte 1">
            <a:extLst>
              <a:ext uri="{FF2B5EF4-FFF2-40B4-BE49-F238E27FC236}">
                <a16:creationId xmlns:a16="http://schemas.microsoft.com/office/drawing/2014/main" id="{4F6FCD9A-DC01-BB45-8735-BE57DE0E9F88}"/>
              </a:ext>
            </a:extLst>
          </p:cNvPr>
          <p:cNvSpPr txBox="1"/>
          <p:nvPr/>
        </p:nvSpPr>
        <p:spPr>
          <a:xfrm>
            <a:off x="3408891" y="842058"/>
            <a:ext cx="6981092" cy="461665"/>
          </a:xfrm>
          <a:prstGeom prst="rect">
            <a:avLst/>
          </a:prstGeom>
          <a:noFill/>
        </p:spPr>
        <p:txBody>
          <a:bodyPr wrap="square" rtlCol="0">
            <a:spAutoFit/>
          </a:bodyPr>
          <a:lstStyle/>
          <a:p>
            <a:pPr marL="285750" indent="-285750">
              <a:buFont typeface="Wingdings" pitchFamily="2" charset="2"/>
              <a:buChar char="v"/>
            </a:pPr>
            <a:r>
              <a:rPr lang="fr-FR" sz="2400" b="1" i="1" dirty="0"/>
              <a:t>MVP</a:t>
            </a:r>
          </a:p>
        </p:txBody>
      </p:sp>
      <p:sp>
        <p:nvSpPr>
          <p:cNvPr id="3" name="Rectangle 2">
            <a:extLst>
              <a:ext uri="{FF2B5EF4-FFF2-40B4-BE49-F238E27FC236}">
                <a16:creationId xmlns:a16="http://schemas.microsoft.com/office/drawing/2014/main" id="{00A9ECF2-EB43-46EA-BD10-44052DD36598}"/>
              </a:ext>
            </a:extLst>
          </p:cNvPr>
          <p:cNvSpPr/>
          <p:nvPr/>
        </p:nvSpPr>
        <p:spPr>
          <a:xfrm>
            <a:off x="1796489" y="1674674"/>
            <a:ext cx="8593494" cy="1754326"/>
          </a:xfrm>
          <a:prstGeom prst="rect">
            <a:avLst/>
          </a:prstGeom>
        </p:spPr>
        <p:txBody>
          <a:bodyPr wrap="square">
            <a:spAutoFit/>
          </a:bodyPr>
          <a:lstStyle/>
          <a:p>
            <a:pPr marL="285750" indent="-285750">
              <a:buFont typeface="Arial" panose="020B0604020202020204" pitchFamily="34" charset="0"/>
              <a:buChar char="•"/>
            </a:pPr>
            <a:r>
              <a:rPr lang="fr-FR" dirty="0">
                <a:solidFill>
                  <a:schemeClr val="tx1">
                    <a:lumMod val="95000"/>
                    <a:lumOff val="5000"/>
                  </a:schemeClr>
                </a:solidFill>
                <a:latin typeface="Times New Roman" panose="02020603050405020304" pitchFamily="18" charset="0"/>
                <a:cs typeface="Times New Roman" panose="02020603050405020304" pitchFamily="18" charset="0"/>
              </a:rPr>
              <a:t>Le </a:t>
            </a:r>
            <a:r>
              <a:rPr lang="fr-FR" b="1" dirty="0">
                <a:solidFill>
                  <a:schemeClr val="tx1">
                    <a:lumMod val="95000"/>
                    <a:lumOff val="5000"/>
                  </a:schemeClr>
                </a:solidFill>
                <a:latin typeface="Times New Roman" panose="02020603050405020304" pitchFamily="18" charset="0"/>
                <a:cs typeface="Times New Roman" panose="02020603050405020304" pitchFamily="18" charset="0"/>
              </a:rPr>
              <a:t>modèle-vue-présentation</a:t>
            </a:r>
            <a:r>
              <a:rPr lang="fr-FR" dirty="0">
                <a:solidFill>
                  <a:schemeClr val="tx1">
                    <a:lumMod val="95000"/>
                    <a:lumOff val="5000"/>
                  </a:schemeClr>
                </a:solidFill>
                <a:latin typeface="Times New Roman" panose="02020603050405020304" pitchFamily="18" charset="0"/>
                <a:cs typeface="Times New Roman" panose="02020603050405020304" pitchFamily="18" charset="0"/>
              </a:rPr>
              <a:t> (en abrégé </a:t>
            </a:r>
            <a:r>
              <a:rPr lang="fr-FR" b="1" dirty="0">
                <a:solidFill>
                  <a:schemeClr val="tx1">
                    <a:lumMod val="95000"/>
                    <a:lumOff val="5000"/>
                  </a:schemeClr>
                </a:solidFill>
                <a:latin typeface="Times New Roman" panose="02020603050405020304" pitchFamily="18" charset="0"/>
                <a:cs typeface="Times New Roman" panose="02020603050405020304" pitchFamily="18" charset="0"/>
              </a:rPr>
              <a:t>MVP</a:t>
            </a:r>
            <a:r>
              <a:rPr lang="fr-FR" dirty="0">
                <a:solidFill>
                  <a:schemeClr val="tx1">
                    <a:lumMod val="95000"/>
                    <a:lumOff val="5000"/>
                  </a:schemeClr>
                </a:solidFill>
                <a:latin typeface="Times New Roman" panose="02020603050405020304" pitchFamily="18" charset="0"/>
                <a:cs typeface="Times New Roman" panose="02020603050405020304" pitchFamily="18" charset="0"/>
              </a:rPr>
              <a:t>, de l'anglais </a:t>
            </a:r>
            <a:r>
              <a:rPr lang="fr-FR" i="1" dirty="0">
                <a:solidFill>
                  <a:schemeClr val="tx1">
                    <a:lumMod val="95000"/>
                    <a:lumOff val="5000"/>
                  </a:schemeClr>
                </a:solidFill>
                <a:latin typeface="Times New Roman" panose="02020603050405020304" pitchFamily="18" charset="0"/>
                <a:cs typeface="Times New Roman" panose="02020603050405020304" pitchFamily="18" charset="0"/>
              </a:rPr>
              <a:t>model-</a:t>
            </a:r>
            <a:r>
              <a:rPr lang="fr-FR" i="1" dirty="0" err="1">
                <a:solidFill>
                  <a:schemeClr val="tx1">
                    <a:lumMod val="95000"/>
                    <a:lumOff val="5000"/>
                  </a:schemeClr>
                </a:solidFill>
                <a:latin typeface="Times New Roman" panose="02020603050405020304" pitchFamily="18" charset="0"/>
                <a:cs typeface="Times New Roman" panose="02020603050405020304" pitchFamily="18" charset="0"/>
              </a:rPr>
              <a:t>view</a:t>
            </a:r>
            <a:r>
              <a:rPr lang="fr-FR" i="1" dirty="0">
                <a:solidFill>
                  <a:schemeClr val="tx1">
                    <a:lumMod val="95000"/>
                    <a:lumOff val="5000"/>
                  </a:schemeClr>
                </a:solidFill>
                <a:latin typeface="Times New Roman" panose="02020603050405020304" pitchFamily="18" charset="0"/>
                <a:cs typeface="Times New Roman" panose="02020603050405020304" pitchFamily="18" charset="0"/>
              </a:rPr>
              <a:t>-</a:t>
            </a:r>
            <a:r>
              <a:rPr lang="fr-FR" i="1" dirty="0" err="1">
                <a:solidFill>
                  <a:schemeClr val="tx1">
                    <a:lumMod val="95000"/>
                    <a:lumOff val="5000"/>
                  </a:schemeClr>
                </a:solidFill>
                <a:latin typeface="Times New Roman" panose="02020603050405020304" pitchFamily="18" charset="0"/>
                <a:cs typeface="Times New Roman" panose="02020603050405020304" pitchFamily="18" charset="0"/>
              </a:rPr>
              <a:t>presenter</a:t>
            </a:r>
            <a:r>
              <a:rPr lang="fr-FR" dirty="0">
                <a:solidFill>
                  <a:schemeClr val="tx1">
                    <a:lumMod val="95000"/>
                    <a:lumOff val="5000"/>
                  </a:schemeClr>
                </a:solidFill>
                <a:latin typeface="Times New Roman" panose="02020603050405020304" pitchFamily="18" charset="0"/>
                <a:cs typeface="Times New Roman" panose="02020603050405020304" pitchFamily="18" charset="0"/>
              </a:rPr>
              <a:t>) est un patron d'architecture, considéré comme un dérivé du patron d'architecture modèle-vue-contrôleur.</a:t>
            </a:r>
          </a:p>
          <a:p>
            <a:pPr marL="285750" indent="-285750">
              <a:buFont typeface="Arial" panose="020B0604020202020204" pitchFamily="34" charset="0"/>
              <a:buChar char="•"/>
            </a:pPr>
            <a:r>
              <a:rPr lang="fr-FR" dirty="0">
                <a:solidFill>
                  <a:schemeClr val="tx1">
                    <a:lumMod val="95000"/>
                    <a:lumOff val="5000"/>
                  </a:schemeClr>
                </a:solidFill>
                <a:latin typeface="Times New Roman" panose="02020603050405020304" pitchFamily="18" charset="0"/>
                <a:cs typeface="Times New Roman" panose="02020603050405020304" pitchFamily="18" charset="0"/>
              </a:rPr>
              <a:t>Il garde les mêmes principes que MVC sauf qu'il élimine l'interaction entre la vue et le modèle parce qu'elle sera effectuée par le biais de la </a:t>
            </a:r>
            <a:r>
              <a:rPr lang="fr-FR" i="1" dirty="0">
                <a:solidFill>
                  <a:schemeClr val="tx1">
                    <a:lumMod val="95000"/>
                    <a:lumOff val="5000"/>
                  </a:schemeClr>
                </a:solidFill>
                <a:latin typeface="Times New Roman" panose="02020603050405020304" pitchFamily="18" charset="0"/>
                <a:cs typeface="Times New Roman" panose="02020603050405020304" pitchFamily="18" charset="0"/>
              </a:rPr>
              <a:t>présentation</a:t>
            </a:r>
            <a:r>
              <a:rPr lang="fr-FR" dirty="0">
                <a:solidFill>
                  <a:schemeClr val="tx1">
                    <a:lumMod val="95000"/>
                    <a:lumOff val="5000"/>
                  </a:schemeClr>
                </a:solidFill>
                <a:latin typeface="Times New Roman" panose="02020603050405020304" pitchFamily="18" charset="0"/>
                <a:cs typeface="Times New Roman" panose="02020603050405020304" pitchFamily="18" charset="0"/>
              </a:rPr>
              <a:t>, qui organise les données à afficher dans la vue.</a:t>
            </a:r>
            <a:endParaRPr lang="fr-FR"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6" name="Image 5" descr="Une image contenant horloge&#10;&#10;Description générée automatiquement">
            <a:extLst>
              <a:ext uri="{FF2B5EF4-FFF2-40B4-BE49-F238E27FC236}">
                <a16:creationId xmlns:a16="http://schemas.microsoft.com/office/drawing/2014/main" id="{E2390A66-CF15-4F54-B134-861E0392D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311" y="3779332"/>
            <a:ext cx="8959599" cy="2066925"/>
          </a:xfrm>
          <a:prstGeom prst="rect">
            <a:avLst/>
          </a:prstGeom>
        </p:spPr>
      </p:pic>
    </p:spTree>
    <p:extLst>
      <p:ext uri="{BB962C8B-B14F-4D97-AF65-F5344CB8AC3E}">
        <p14:creationId xmlns:p14="http://schemas.microsoft.com/office/powerpoint/2010/main" val="4256142367"/>
      </p:ext>
    </p:ext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115833" y="0"/>
            <a:ext cx="9567208" cy="802101"/>
          </a:xfrm>
        </p:spPr>
        <p:txBody>
          <a:bodyPr>
            <a:noAutofit/>
          </a:bodyPr>
          <a:lstStyle/>
          <a:p>
            <a:br>
              <a:rPr lang="fr-FR" sz="2800" u="sng" dirty="0">
                <a:solidFill>
                  <a:schemeClr val="tx1"/>
                </a:solidFill>
                <a:latin typeface="Route 159 Bold" pitchFamily="50" charset="0"/>
              </a:rPr>
            </a:br>
            <a:r>
              <a:rPr lang="fr-FR" sz="2800" dirty="0">
                <a:solidFill>
                  <a:schemeClr val="tx1"/>
                </a:solidFill>
                <a:latin typeface="Route 159 Bold" pitchFamily="50" charset="0"/>
              </a:rPr>
              <a:t>5- </a:t>
            </a:r>
            <a:r>
              <a:rPr lang="fr-FR" sz="3200" dirty="0">
                <a:solidFill>
                  <a:schemeClr val="tx1"/>
                </a:solidFill>
                <a:latin typeface="Route 159 Bold" pitchFamily="50" charset="0"/>
              </a:rPr>
              <a:t>La méthodologie </a:t>
            </a:r>
            <a:r>
              <a:rPr lang="fr-FR" sz="3200" dirty="0">
                <a:solidFill>
                  <a:schemeClr val="accent2">
                    <a:lumMod val="60000"/>
                    <a:lumOff val="40000"/>
                  </a:schemeClr>
                </a:solidFill>
                <a:latin typeface="Route 159 Bold" pitchFamily="50" charset="0"/>
              </a:rPr>
              <a:t>De programmation</a:t>
            </a:r>
            <a:br>
              <a:rPr lang="fr-FR" sz="4400" dirty="0">
                <a:solidFill>
                  <a:schemeClr val="accent2">
                    <a:lumMod val="60000"/>
                    <a:lumOff val="40000"/>
                  </a:schemeClr>
                </a:solidFill>
                <a:latin typeface="Route 159 Bold" pitchFamily="50" charset="0"/>
              </a:rPr>
            </a:br>
            <a:endParaRPr lang="fr-FR" sz="3600" dirty="0">
              <a:solidFill>
                <a:schemeClr val="accent2">
                  <a:lumMod val="60000"/>
                  <a:lumOff val="40000"/>
                </a:schemeClr>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fld id="{69A1F135-D042-4F64-BE7A-4691883417DA}" type="slidenum">
              <a:rPr kumimoji="1" lang="ja-JP" altLang="en-US" sz="1867" b="0" i="0" u="none" strike="noStrike" kern="1200" cap="none" spc="0" normalizeH="0" baseline="0" noProof="0" smtClean="0">
                <a:ln>
                  <a:noFill/>
                </a:ln>
                <a:solidFill>
                  <a:prstClr val="white"/>
                </a:solidFill>
                <a:effectLst/>
                <a:uLnTx/>
                <a:uFillTx/>
                <a:latin typeface="Open Sans"/>
                <a:cs typeface="+mn-cs"/>
              </a:rPr>
              <a:t>7</a:t>
            </a:fld>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11" name="Ellipse 10"/>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3</a:t>
            </a:r>
          </a:p>
        </p:txBody>
      </p:sp>
      <p:sp>
        <p:nvSpPr>
          <p:cNvPr id="12" name="Ellipse 11"/>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3" name="Ellipse 12"/>
          <p:cNvSpPr/>
          <p:nvPr/>
        </p:nvSpPr>
        <p:spPr>
          <a:xfrm>
            <a:off x="10924674" y="6464968"/>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2" name="ZoneTexte 1">
            <a:extLst>
              <a:ext uri="{FF2B5EF4-FFF2-40B4-BE49-F238E27FC236}">
                <a16:creationId xmlns:a16="http://schemas.microsoft.com/office/drawing/2014/main" id="{4F6FCD9A-DC01-BB45-8735-BE57DE0E9F88}"/>
              </a:ext>
            </a:extLst>
          </p:cNvPr>
          <p:cNvSpPr txBox="1"/>
          <p:nvPr/>
        </p:nvSpPr>
        <p:spPr>
          <a:xfrm>
            <a:off x="3408891" y="842058"/>
            <a:ext cx="6981092" cy="461665"/>
          </a:xfrm>
          <a:prstGeom prst="rect">
            <a:avLst/>
          </a:prstGeom>
          <a:noFill/>
        </p:spPr>
        <p:txBody>
          <a:bodyPr wrap="square" rtlCol="0">
            <a:spAutoFit/>
          </a:bodyPr>
          <a:lstStyle/>
          <a:p>
            <a:pPr marL="285750" indent="-285750">
              <a:buFont typeface="Wingdings" pitchFamily="2" charset="2"/>
              <a:buChar char="v"/>
            </a:pPr>
            <a:r>
              <a:rPr lang="fr-FR" sz="2400" b="1" i="1" dirty="0"/>
              <a:t>Cycle de vie</a:t>
            </a:r>
          </a:p>
        </p:txBody>
      </p:sp>
      <p:pic>
        <p:nvPicPr>
          <p:cNvPr id="5" name="Image 4">
            <a:extLst>
              <a:ext uri="{FF2B5EF4-FFF2-40B4-BE49-F238E27FC236}">
                <a16:creationId xmlns:a16="http://schemas.microsoft.com/office/drawing/2014/main" id="{D62408D1-C928-9947-92F8-D989F673B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27" y="1524000"/>
            <a:ext cx="9427456" cy="4940968"/>
          </a:xfrm>
          <a:prstGeom prst="rect">
            <a:avLst/>
          </a:prstGeom>
        </p:spPr>
      </p:pic>
    </p:spTree>
    <p:extLst>
      <p:ext uri="{BB962C8B-B14F-4D97-AF65-F5344CB8AC3E}">
        <p14:creationId xmlns:p14="http://schemas.microsoft.com/office/powerpoint/2010/main" val="1199876685"/>
      </p:ext>
    </p:ext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2115833" y="0"/>
            <a:ext cx="9567208" cy="802101"/>
          </a:xfrm>
        </p:spPr>
        <p:txBody>
          <a:bodyPr>
            <a:noAutofit/>
          </a:bodyPr>
          <a:lstStyle/>
          <a:p>
            <a:br>
              <a:rPr lang="fr-FR" sz="2400" u="sng" dirty="0">
                <a:solidFill>
                  <a:schemeClr val="tx1"/>
                </a:solidFill>
                <a:latin typeface="Route 159 Bold" pitchFamily="50" charset="0"/>
              </a:rPr>
            </a:br>
            <a:r>
              <a:rPr lang="fr-FR" sz="2400" dirty="0">
                <a:solidFill>
                  <a:schemeClr val="tx1"/>
                </a:solidFill>
                <a:latin typeface="Route 159 Bold" pitchFamily="50" charset="0"/>
              </a:rPr>
              <a:t>6- </a:t>
            </a:r>
            <a:r>
              <a:rPr lang="fr-FR" sz="2800" dirty="0">
                <a:solidFill>
                  <a:schemeClr val="tx1"/>
                </a:solidFill>
                <a:latin typeface="Route 159 Bold" pitchFamily="50" charset="0"/>
              </a:rPr>
              <a:t>La méthodologie </a:t>
            </a:r>
            <a:r>
              <a:rPr lang="fr-FR" sz="2800" dirty="0">
                <a:solidFill>
                  <a:schemeClr val="accent2">
                    <a:lumMod val="60000"/>
                    <a:lumOff val="40000"/>
                  </a:schemeClr>
                </a:solidFill>
                <a:latin typeface="Route 159 Bold" pitchFamily="50" charset="0"/>
              </a:rPr>
              <a:t>De programmation</a:t>
            </a:r>
            <a:br>
              <a:rPr lang="fr-FR" dirty="0">
                <a:solidFill>
                  <a:schemeClr val="accent2">
                    <a:lumMod val="60000"/>
                    <a:lumOff val="40000"/>
                  </a:schemeClr>
                </a:solidFill>
                <a:latin typeface="Route 159 Bold" pitchFamily="50" charset="0"/>
              </a:rPr>
            </a:br>
            <a:endParaRPr lang="fr-FR" sz="3600" dirty="0">
              <a:solidFill>
                <a:schemeClr val="accent2">
                  <a:lumMod val="60000"/>
                  <a:lumOff val="40000"/>
                </a:schemeClr>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pPr marL="0" marR="0" lvl="0" indent="0" algn="ctr" defTabSz="1088556" rtl="0" eaLnBrk="1" fontAlgn="auto" latinLnBrk="0" hangingPunct="1">
              <a:lnSpc>
                <a:spcPct val="100000"/>
              </a:lnSpc>
              <a:spcBef>
                <a:spcPts val="0"/>
              </a:spcBef>
              <a:spcAft>
                <a:spcPts val="0"/>
              </a:spcAft>
              <a:buClrTx/>
              <a:buSzTx/>
              <a:buFontTx/>
              <a:buNone/>
              <a:tabLst/>
              <a:defRPr/>
            </a:pPr>
            <a:fld id="{69A1F135-D042-4F64-BE7A-4691883417DA}" type="slidenum">
              <a:rPr kumimoji="1" lang="ja-JP" altLang="en-US" sz="1867" b="0" i="0" u="none" strike="noStrike" kern="1200" cap="none" spc="0" normalizeH="0" baseline="0" noProof="0" smtClean="0">
                <a:ln>
                  <a:noFill/>
                </a:ln>
                <a:solidFill>
                  <a:prstClr val="white"/>
                </a:solidFill>
                <a:effectLst/>
                <a:uLnTx/>
                <a:uFillTx/>
                <a:latin typeface="Open Sans"/>
                <a:cs typeface="+mn-cs"/>
              </a:rPr>
              <a:t>8</a:t>
            </a:fld>
            <a:endParaRPr kumimoji="1" lang="ja-JP" altLang="en-US" sz="1867" b="0" i="0" u="none" strike="noStrike" kern="1200" cap="none" spc="0" normalizeH="0" baseline="0" noProof="0" dirty="0">
              <a:ln>
                <a:noFill/>
              </a:ln>
              <a:solidFill>
                <a:prstClr val="white"/>
              </a:solidFill>
              <a:effectLst/>
              <a:uLnTx/>
              <a:uFillTx/>
              <a:latin typeface="Open Sans"/>
              <a:cs typeface="+mn-cs"/>
            </a:endParaRPr>
          </a:p>
        </p:txBody>
      </p:sp>
      <p:sp>
        <p:nvSpPr>
          <p:cNvPr id="11" name="Ellipse 10"/>
          <p:cNvSpPr/>
          <p:nvPr/>
        </p:nvSpPr>
        <p:spPr>
          <a:xfrm>
            <a:off x="11341768" y="6240378"/>
            <a:ext cx="657727" cy="617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a:t>3</a:t>
            </a:r>
          </a:p>
        </p:txBody>
      </p:sp>
      <p:sp>
        <p:nvSpPr>
          <p:cNvPr id="12" name="Ellipse 11"/>
          <p:cNvSpPr/>
          <p:nvPr/>
        </p:nvSpPr>
        <p:spPr>
          <a:xfrm>
            <a:off x="11101137" y="5863389"/>
            <a:ext cx="224590" cy="312821"/>
          </a:xfrm>
          <a:prstGeom prst="ellipse">
            <a:avLst/>
          </a:prstGeom>
          <a:solidFill>
            <a:srgbClr val="73D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3" name="Ellipse 12"/>
          <p:cNvSpPr/>
          <p:nvPr/>
        </p:nvSpPr>
        <p:spPr>
          <a:xfrm>
            <a:off x="10902069" y="6176210"/>
            <a:ext cx="304799" cy="6537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2" name="ZoneTexte 1">
            <a:extLst>
              <a:ext uri="{FF2B5EF4-FFF2-40B4-BE49-F238E27FC236}">
                <a16:creationId xmlns:a16="http://schemas.microsoft.com/office/drawing/2014/main" id="{7149D573-6CFE-334E-8EE5-AF6920330AF3}"/>
              </a:ext>
            </a:extLst>
          </p:cNvPr>
          <p:cNvSpPr txBox="1"/>
          <p:nvPr/>
        </p:nvSpPr>
        <p:spPr>
          <a:xfrm>
            <a:off x="3367769" y="1037975"/>
            <a:ext cx="7063336" cy="369332"/>
          </a:xfrm>
          <a:prstGeom prst="rect">
            <a:avLst/>
          </a:prstGeom>
          <a:noFill/>
        </p:spPr>
        <p:txBody>
          <a:bodyPr wrap="square" rtlCol="0">
            <a:spAutoFit/>
          </a:bodyPr>
          <a:lstStyle/>
          <a:p>
            <a:pPr marL="285750" indent="-285750">
              <a:buFont typeface="Wingdings" pitchFamily="2" charset="2"/>
              <a:buChar char="v"/>
            </a:pPr>
            <a:r>
              <a:rPr lang="fr-FR" b="1" dirty="0"/>
              <a:t>La stratégie utilisées</a:t>
            </a:r>
          </a:p>
        </p:txBody>
      </p:sp>
      <p:pic>
        <p:nvPicPr>
          <p:cNvPr id="14" name="Image 13">
            <a:extLst>
              <a:ext uri="{FF2B5EF4-FFF2-40B4-BE49-F238E27FC236}">
                <a16:creationId xmlns:a16="http://schemas.microsoft.com/office/drawing/2014/main" id="{D6808454-33AD-8740-9EC2-434BE444A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77" y="1696064"/>
            <a:ext cx="10326797" cy="4768903"/>
          </a:xfrm>
          <a:prstGeom prst="rect">
            <a:avLst/>
          </a:prstGeom>
        </p:spPr>
      </p:pic>
    </p:spTree>
    <p:extLst>
      <p:ext uri="{BB962C8B-B14F-4D97-AF65-F5344CB8AC3E}">
        <p14:creationId xmlns:p14="http://schemas.microsoft.com/office/powerpoint/2010/main" val="4149941512"/>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p:txBody>
          <a:bodyPr/>
          <a:lstStyle/>
          <a:p>
            <a:r>
              <a:rPr kumimoji="1" lang="en-US" altLang="ja-JP" dirty="0"/>
              <a:t>ISGA 2017/2018</a:t>
            </a:r>
            <a:endParaRPr kumimoji="1" lang="ja-JP" altLang="en-US" dirty="0"/>
          </a:p>
        </p:txBody>
      </p:sp>
      <p:sp>
        <p:nvSpPr>
          <p:cNvPr id="4" name="Titre 3"/>
          <p:cNvSpPr>
            <a:spLocks noGrp="1"/>
          </p:cNvSpPr>
          <p:nvPr>
            <p:ph type="ctrTitle"/>
          </p:nvPr>
        </p:nvSpPr>
        <p:spPr>
          <a:xfrm>
            <a:off x="356347" y="2593981"/>
            <a:ext cx="11479305" cy="1057333"/>
          </a:xfrm>
        </p:spPr>
        <p:txBody>
          <a:bodyPr/>
          <a:lstStyle/>
          <a:p>
            <a:r>
              <a:rPr lang="fr-FR" dirty="0">
                <a:solidFill>
                  <a:schemeClr val="bg2">
                    <a:lumMod val="75000"/>
                  </a:schemeClr>
                </a:solidFill>
              </a:rPr>
              <a:t>L’Etude de l’existant </a:t>
            </a:r>
          </a:p>
        </p:txBody>
      </p:sp>
    </p:spTree>
    <p:extLst>
      <p:ext uri="{BB962C8B-B14F-4D97-AF65-F5344CB8AC3E}">
        <p14:creationId xmlns:p14="http://schemas.microsoft.com/office/powerpoint/2010/main" val="221739691"/>
      </p:ext>
    </p:extLst>
  </p:cSld>
  <p:clrMapOvr>
    <a:masterClrMapping/>
  </p:clrMapOvr>
  <p:transition>
    <p:cover/>
  </p:transition>
</p:sld>
</file>

<file path=ppt/theme/theme1.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Vega - Fre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Presoutenance</Template>
  <TotalTime>6863</TotalTime>
  <Words>1068</Words>
  <Application>Microsoft Office PowerPoint</Application>
  <PresentationFormat>Grand écran</PresentationFormat>
  <Paragraphs>218</Paragraphs>
  <Slides>37</Slides>
  <Notes>31</Notes>
  <HiddenSlides>0</HiddenSlides>
  <MMClips>0</MMClips>
  <ScaleCrop>false</ScaleCrop>
  <HeadingPairs>
    <vt:vector size="6" baseType="variant">
      <vt:variant>
        <vt:lpstr>Polices utilisées</vt:lpstr>
      </vt:variant>
      <vt:variant>
        <vt:i4>16</vt:i4>
      </vt:variant>
      <vt:variant>
        <vt:lpstr>Thème</vt:lpstr>
      </vt:variant>
      <vt:variant>
        <vt:i4>4</vt:i4>
      </vt:variant>
      <vt:variant>
        <vt:lpstr>Titres des diapositives</vt:lpstr>
      </vt:variant>
      <vt:variant>
        <vt:i4>37</vt:i4>
      </vt:variant>
    </vt:vector>
  </HeadingPairs>
  <TitlesOfParts>
    <vt:vector size="57" baseType="lpstr">
      <vt:lpstr>Arial</vt:lpstr>
      <vt:lpstr>Calibri</vt:lpstr>
      <vt:lpstr>Century Gothic</vt:lpstr>
      <vt:lpstr>Comic Sans MS</vt:lpstr>
      <vt:lpstr>Garamond</vt:lpstr>
      <vt:lpstr>Georgia</vt:lpstr>
      <vt:lpstr>Open Sans</vt:lpstr>
      <vt:lpstr>Open Sans Light</vt:lpstr>
      <vt:lpstr>Open Sans Semibold</vt:lpstr>
      <vt:lpstr>Route 159 Bold</vt:lpstr>
      <vt:lpstr>Route 159 Light</vt:lpstr>
      <vt:lpstr>Route 159 SemiBold</vt:lpstr>
      <vt:lpstr>Route 159 UltraLight</vt:lpstr>
      <vt:lpstr>Times</vt:lpstr>
      <vt:lpstr>Times New Roman</vt:lpstr>
      <vt:lpstr>Wingdings</vt:lpstr>
      <vt:lpstr>Vega - Footer Only</vt:lpstr>
      <vt:lpstr>Vega - Free</vt:lpstr>
      <vt:lpstr>1_Vega - Free</vt:lpstr>
      <vt:lpstr>Vega - Header</vt:lpstr>
      <vt:lpstr>Présentation PowerPoint</vt:lpstr>
      <vt:lpstr>Présentation PowerPoint</vt:lpstr>
      <vt:lpstr>Introduction </vt:lpstr>
      <vt:lpstr> 1- Introduction </vt:lpstr>
      <vt:lpstr> 2- Définition Edelsten </vt:lpstr>
      <vt:lpstr> 5- La méthodologie De programmation </vt:lpstr>
      <vt:lpstr> 5- La méthodologie De programmation </vt:lpstr>
      <vt:lpstr> 6- La méthodologie De programmation </vt:lpstr>
      <vt:lpstr>L’Etude de l’existant </vt:lpstr>
      <vt:lpstr>7- L’Etude de l’existant</vt:lpstr>
      <vt:lpstr>8- Cahier de charge</vt:lpstr>
      <vt:lpstr>      Objectif et buts ?</vt:lpstr>
      <vt:lpstr>10- Objectif et buts</vt:lpstr>
      <vt:lpstr>Besoins fonctionnels et non fonctionnels</vt:lpstr>
      <vt:lpstr>4-Besoins fonctionnels et non fonctionnels  </vt:lpstr>
      <vt:lpstr>4-Besoins fonctionnels et non fonctionnels </vt:lpstr>
      <vt:lpstr>Etudes fonctionnel</vt:lpstr>
      <vt:lpstr> 5-Etude fonctionnel </vt:lpstr>
      <vt:lpstr>Etudes technique</vt:lpstr>
      <vt:lpstr> 5-Etude technique </vt:lpstr>
      <vt:lpstr>Etudes Conceptuelle</vt:lpstr>
      <vt:lpstr> 5-Etude Conceptuelle </vt:lpstr>
      <vt:lpstr>Réalisation </vt:lpstr>
      <vt:lpstr>6-Réalisation</vt:lpstr>
      <vt:lpstr>6- Réalisation</vt:lpstr>
      <vt:lpstr>Les difficultés trouvés </vt:lpstr>
      <vt:lpstr>6-Réalisation</vt:lpstr>
      <vt:lpstr>6-Réalisation</vt:lpstr>
      <vt:lpstr>6-Réalisation</vt:lpstr>
      <vt:lpstr>6-Réalisation</vt:lpstr>
      <vt:lpstr>6-Réalisation</vt:lpstr>
      <vt:lpstr>6-Réalisation</vt:lpstr>
      <vt:lpstr>6-Conclusion et Perspectives</vt:lpstr>
      <vt:lpstr>7- Conclusion et perspectives</vt:lpstr>
      <vt:lpstr>7- Conclusion et perspectives</vt:lpstr>
      <vt:lpstr>8- Webographie</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khawla</dc:creator>
  <cp:lastModifiedBy>el mehdi arrad</cp:lastModifiedBy>
  <cp:revision>216</cp:revision>
  <dcterms:created xsi:type="dcterms:W3CDTF">2017-05-29T12:17:49Z</dcterms:created>
  <dcterms:modified xsi:type="dcterms:W3CDTF">2019-11-08T22:33:18Z</dcterms:modified>
</cp:coreProperties>
</file>